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8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7BFAD-F8E6-486D-BFF3-602C65AD40F8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497D7-7FF3-400D-89DF-26D1A4573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CA115-6408-4A28-BE87-6BBDBDE093E4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C0885-F253-400D-A39F-7C3D6227B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76345-2520-4873-A5F3-4A189AD40455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550E-B4E1-40A0-B2D3-4E530FFCA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6F542-AB87-4288-A772-4FDC5EEF65BE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611E-0FFA-46A7-8775-448AC6150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46E44-1FDE-4524-8108-B18754603A08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E5507-4C99-42BC-B809-8BF58E797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2FCDB-E6AD-406F-A9AE-467B09E4D190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02C8B-E02B-4D0C-BBDE-2B5B8F6CE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7A647-CAEF-46E5-9F8C-29FE8BD573D1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E1B1-71E1-416B-B90F-475498DAE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A8439-FAC2-4C46-A1C3-8D11101FC58D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87EC-91F8-4914-B78F-C854EEDB6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629312-40CE-4DE1-BA11-2F5002EFAB87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73ED-0FA3-4FB0-BD20-25E963E05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6D9D3-2C2B-410E-987A-8931E49633C4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17A28-F09B-4F3A-AC77-976827D4B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2D3AC-54A3-4CB6-96E7-4D4B96D2B60C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D277-CC62-49A6-87B4-BF123B121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89F86E5-630C-4B40-B6A6-87134913731D}" type="datetime1">
              <a:rPr lang="en-US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Environment for Growth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451195F-CC4E-4CCB-8514-F738E77C8C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S61-487-SP-600px.jpg"/>
          <p:cNvPicPr>
            <a:picLocks noChangeAspect="1"/>
          </p:cNvPicPr>
          <p:nvPr userDrawn="1"/>
        </p:nvPicPr>
        <p:blipFill>
          <a:blip r:embed="rId13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3A88BD"/>
          </a:solidFill>
          <a:latin typeface="Arial"/>
          <a:ea typeface="ＭＳ Ｐゴシック" charset="-128"/>
          <a:cs typeface="Arial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" charset="0"/>
              </a:rPr>
              <a:t>Environment for </a:t>
            </a:r>
            <a:r>
              <a:rPr lang="en-US" b="1" i="1" smtClean="0">
                <a:latin typeface="Arial" charset="0"/>
              </a:rPr>
              <a:t>Growth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Monitoring and Evaluation: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The </a:t>
            </a:r>
            <a:r>
              <a:rPr lang="en-US" i="1" dirty="0" smtClean="0">
                <a:ea typeface="+mn-ea"/>
              </a:rPr>
              <a:t>Why</a:t>
            </a:r>
            <a:r>
              <a:rPr lang="en-US" dirty="0" smtClean="0">
                <a:ea typeface="+mn-ea"/>
              </a:rPr>
              <a:t>, </a:t>
            </a:r>
            <a:r>
              <a:rPr lang="en-US" i="1" dirty="0" smtClean="0">
                <a:ea typeface="+mn-ea"/>
              </a:rPr>
              <a:t>What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How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93700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/>
            <a:r>
              <a:rPr lang="en-US" sz="2800">
                <a:solidFill>
                  <a:srgbClr val="A6A6A6"/>
                </a:solidFill>
                <a:cs typeface="Arial" charset="0"/>
              </a:rPr>
              <a:t>Dr. Calvin Jones</a:t>
            </a:r>
            <a:endParaRPr lang="en-US" sz="2800" b="1" i="1">
              <a:solidFill>
                <a:srgbClr val="A6A6A6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Today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Make clear the need for a bespoke approach to E4G projects</a:t>
            </a:r>
          </a:p>
          <a:p>
            <a:pPr eaLnBrk="1" hangingPunct="1"/>
            <a:r>
              <a:rPr lang="en-US" smtClean="0">
                <a:latin typeface="Arial" charset="0"/>
              </a:rPr>
              <a:t>Emphasize the benefits of the E4G M&amp;E approach: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Assembly, Visit Wales, CADW, CCW &amp; partner sponsors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individual projects and managers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the wider Welsh economy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site users and project beneficiaries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Today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3113" cy="49244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Explain the materials, guidance and resources that will be made available to project managers</a:t>
            </a:r>
          </a:p>
          <a:p>
            <a:pPr eaLnBrk="1" hangingPunct="1"/>
            <a:r>
              <a:rPr lang="en-US" smtClean="0">
                <a:latin typeface="Arial" charset="0"/>
              </a:rPr>
              <a:t>Deal with specific issues that may arise around volunteering &amp; volunteers</a:t>
            </a:r>
          </a:p>
          <a:p>
            <a:pPr eaLnBrk="1" hangingPunct="1"/>
            <a:r>
              <a:rPr lang="en-US" smtClean="0">
                <a:latin typeface="Arial" charset="0"/>
              </a:rPr>
              <a:t>Establish practical approaches to measuring visitor volumes &amp; undertaking surveys</a:t>
            </a:r>
          </a:p>
          <a:p>
            <a:pPr eaLnBrk="1" hangingPunct="1"/>
            <a:r>
              <a:rPr lang="en-US" smtClean="0">
                <a:latin typeface="Arial" charset="0"/>
              </a:rPr>
              <a:t>A chance for </a:t>
            </a:r>
            <a:r>
              <a:rPr lang="en-US" i="1" smtClean="0">
                <a:latin typeface="Arial" charset="0"/>
              </a:rPr>
              <a:t>you</a:t>
            </a:r>
            <a:r>
              <a:rPr lang="en-US" smtClean="0">
                <a:latin typeface="Arial" charset="0"/>
              </a:rPr>
              <a:t> to tell </a:t>
            </a:r>
            <a:r>
              <a:rPr lang="en-US" i="1" smtClean="0">
                <a:latin typeface="Arial" charset="0"/>
              </a:rPr>
              <a:t>us</a:t>
            </a:r>
            <a:r>
              <a:rPr lang="en-US" smtClean="0">
                <a:latin typeface="Arial" charset="0"/>
              </a:rPr>
              <a:t> what matters</a:t>
            </a:r>
          </a:p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</a:t>
            </a:r>
            <a:r>
              <a:rPr lang="en-US" b="1" i="1" smtClean="0">
                <a:latin typeface="Arial" charset="0"/>
              </a:rPr>
              <a:t>Not</a:t>
            </a:r>
            <a:r>
              <a:rPr lang="en-US" smtClean="0">
                <a:latin typeface="Arial" charset="0"/>
              </a:rPr>
              <a:t> Today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3113" cy="49244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>
                <a:latin typeface="Arial" charset="0"/>
              </a:rPr>
              <a:t>Non site-based projects (e.g. interpretation)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latin typeface="Arial" charset="0"/>
              </a:rPr>
              <a:t>Impact of capital spending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latin typeface="Arial" charset="0"/>
              </a:rPr>
              <a:t>Social/Qualitative impacts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i="1" smtClean="0">
                <a:solidFill>
                  <a:srgbClr val="3A88BD"/>
                </a:solidFill>
                <a:latin typeface="Arial" charset="0"/>
              </a:rPr>
              <a:t>but all under consideration for integration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Why this Approach?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95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is unusual in EU/ERDF funding terms: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Multiple sites, sponsors &amp;managers across 7 strategic projects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Varying focus &amp; interest of project managers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Very different sites in very different places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Some non-site based projects</a:t>
            </a:r>
          </a:p>
          <a:p>
            <a:pPr eaLnBrk="1" hangingPunct="1"/>
            <a:r>
              <a:rPr lang="en-US" smtClean="0">
                <a:latin typeface="Arial" charset="0"/>
              </a:rPr>
              <a:t>Yet common WEFO evaluation criteria and a need to evaluate the E4G projects as a whole…</a:t>
            </a:r>
          </a:p>
          <a:p>
            <a:pPr lvl="1"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The Commitment from us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9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Centralised approach to monitoring and evaluation of E4G projects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Minimise cost to the public sector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Remove need for projects/SPs to develop their own M&amp;E toolkits and approaches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Provide guidance &amp; advice on M&amp;E activity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Provide site and project specific reports on economic impact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Help projects that wish to move beyond economic impact…</a:t>
            </a:r>
          </a:p>
          <a:p>
            <a:pPr lvl="1"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The Commitment from you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95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sz="2800" smtClean="0">
                <a:latin typeface="Arial" charset="0"/>
              </a:rPr>
              <a:t>Provide basic information about site type and activities</a:t>
            </a:r>
            <a:endParaRPr lang="en-GB" sz="2800" smtClean="0">
              <a:latin typeface="Arial" charset="0"/>
            </a:endParaRPr>
          </a:p>
          <a:p>
            <a:pPr eaLnBrk="1" hangingPunct="1">
              <a:spcAft>
                <a:spcPts val="1800"/>
              </a:spcAft>
            </a:pPr>
            <a:r>
              <a:rPr lang="en-US" sz="2800" smtClean="0">
                <a:latin typeface="Arial" charset="0"/>
              </a:rPr>
              <a:t>Measure visitor volumes at appropriate times via counts or tickets</a:t>
            </a:r>
            <a:endParaRPr lang="en-GB" sz="2800" smtClean="0">
              <a:latin typeface="Arial" charset="0"/>
            </a:endParaRPr>
          </a:p>
          <a:p>
            <a:pPr eaLnBrk="1" hangingPunct="1">
              <a:spcAft>
                <a:spcPts val="1800"/>
              </a:spcAft>
            </a:pPr>
            <a:r>
              <a:rPr lang="en-US" sz="2800" smtClean="0">
                <a:latin typeface="Arial" charset="0"/>
              </a:rPr>
              <a:t>Monitor project-specific fuel use.</a:t>
            </a:r>
            <a:endParaRPr lang="en-GB" sz="2800" smtClean="0">
              <a:latin typeface="Arial" charset="0"/>
            </a:endParaRPr>
          </a:p>
          <a:p>
            <a:pPr eaLnBrk="1" hangingPunct="1">
              <a:spcAft>
                <a:spcPts val="1800"/>
              </a:spcAft>
            </a:pPr>
            <a:r>
              <a:rPr lang="en-US" sz="2800" i="1" smtClean="0">
                <a:solidFill>
                  <a:srgbClr val="3A88BD"/>
                </a:solidFill>
                <a:latin typeface="Arial" charset="0"/>
              </a:rPr>
              <a:t>Selected larger projects</a:t>
            </a:r>
            <a:r>
              <a:rPr lang="en-US" sz="2800" smtClean="0">
                <a:latin typeface="Arial" charset="0"/>
              </a:rPr>
              <a:t>: survey (with our advice) visitors to your sites</a:t>
            </a:r>
            <a:endParaRPr lang="en-GB" sz="2800" smtClean="0">
              <a:latin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Summary: Why is this Necessary?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9788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is unusual in ERDF terms</a:t>
            </a:r>
          </a:p>
          <a:p>
            <a:pPr eaLnBrk="1" hangingPunct="1"/>
            <a:r>
              <a:rPr lang="en-US" smtClean="0">
                <a:latin typeface="Arial" charset="0"/>
              </a:rPr>
              <a:t>Visitor impacts in large part arise</a:t>
            </a:r>
            <a:r>
              <a:rPr lang="en-US" i="1" smtClean="0">
                <a:solidFill>
                  <a:srgbClr val="3A88BD"/>
                </a:solidFill>
                <a:latin typeface="Arial" charset="0"/>
              </a:rPr>
              <a:t> </a:t>
            </a:r>
            <a:r>
              <a:rPr lang="en-US" i="1" u="sng" smtClean="0">
                <a:latin typeface="Arial" charset="0"/>
              </a:rPr>
              <a:t>away</a:t>
            </a:r>
            <a:r>
              <a:rPr lang="en-US" i="1" smtClean="0">
                <a:latin typeface="Arial" charset="0"/>
              </a:rPr>
              <a:t> </a:t>
            </a:r>
            <a:r>
              <a:rPr lang="en-US" smtClean="0">
                <a:latin typeface="Arial" charset="0"/>
              </a:rPr>
              <a:t>from destinations (E4G sites)</a:t>
            </a:r>
          </a:p>
          <a:p>
            <a:pPr eaLnBrk="1" hangingPunct="1"/>
            <a:r>
              <a:rPr lang="en-US" smtClean="0">
                <a:latin typeface="Arial" charset="0"/>
              </a:rPr>
              <a:t>This makes them hard to capture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 </a:t>
            </a:r>
          </a:p>
          <a:p>
            <a:pPr eaLnBrk="1" hangingPunct="1"/>
            <a:r>
              <a:rPr lang="en-US" i="1" smtClean="0">
                <a:solidFill>
                  <a:srgbClr val="3A88BD"/>
                </a:solidFill>
                <a:latin typeface="Arial" charset="0"/>
              </a:rPr>
              <a:t>… and makes it difficult for tourism/visitor projects to stack up against traditional interventions and win continued support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gradFill flip="none" rotWithShape="1">
            <a:gsLst>
              <a:gs pos="51000">
                <a:srgbClr val="3A88BD"/>
              </a:gs>
              <a:gs pos="100000">
                <a:srgbClr val="FFFFFF"/>
              </a:gs>
            </a:gsLst>
            <a:lin ang="0" scaled="1"/>
            <a:tileRect/>
          </a:gra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353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Calibri</vt:lpstr>
      <vt:lpstr>Trebuchet MS</vt:lpstr>
      <vt:lpstr>Office Theme</vt:lpstr>
      <vt:lpstr>Environment for Growth</vt:lpstr>
      <vt:lpstr>E4G M&amp;E: Today</vt:lpstr>
      <vt:lpstr>E4G M&amp;E: Today</vt:lpstr>
      <vt:lpstr>E4G M&amp;E: Not Today</vt:lpstr>
      <vt:lpstr>E4G M&amp;E: Why this Approach?</vt:lpstr>
      <vt:lpstr>The Commitment from us</vt:lpstr>
      <vt:lpstr>The Commitment from you</vt:lpstr>
      <vt:lpstr>Summary: Why is this Necessary?</vt:lpstr>
    </vt:vector>
  </TitlesOfParts>
  <Manager/>
  <Company>WERU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for Growth</dc:title>
  <dc:subject/>
  <dc:creator>Calvin Jones</dc:creator>
  <cp:keywords/>
  <dc:description/>
  <cp:lastModifiedBy>sbsndr</cp:lastModifiedBy>
  <cp:revision>9</cp:revision>
  <dcterms:created xsi:type="dcterms:W3CDTF">2010-03-19T11:38:17Z</dcterms:created>
  <dcterms:modified xsi:type="dcterms:W3CDTF">2010-09-20T15:50:03Z</dcterms:modified>
  <cp:category/>
</cp:coreProperties>
</file>