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theme/theme14.xml" ContentType="application/vnd.openxmlformats-officedocument.theme+xml"/>
  <Default Extension="doc" ContentType="application/msword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theme/theme12.xml" ContentType="application/vnd.openxmlformats-officedocument.them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s/slide24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2" r:id="rId3"/>
    <p:sldMasterId id="2147483653" r:id="rId4"/>
    <p:sldMasterId id="2147483654" r:id="rId5"/>
    <p:sldMasterId id="2147483655" r:id="rId6"/>
    <p:sldMasterId id="2147483656" r:id="rId7"/>
    <p:sldMasterId id="2147483657" r:id="rId8"/>
    <p:sldMasterId id="2147483658" r:id="rId9"/>
    <p:sldMasterId id="2147483659" r:id="rId10"/>
    <p:sldMasterId id="2147483660" r:id="rId11"/>
    <p:sldMasterId id="2147483661" r:id="rId12"/>
    <p:sldMasterId id="2147483662" r:id="rId13"/>
  </p:sldMasterIdLst>
  <p:handoutMasterIdLst>
    <p:handoutMasterId r:id="rId43"/>
  </p:handoutMasterIdLst>
  <p:sldIdLst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4" r:id="rId21"/>
    <p:sldId id="266" r:id="rId22"/>
    <p:sldId id="267" r:id="rId23"/>
    <p:sldId id="268" r:id="rId24"/>
    <p:sldId id="270" r:id="rId25"/>
    <p:sldId id="271" r:id="rId26"/>
    <p:sldId id="272" r:id="rId27"/>
    <p:sldId id="273" r:id="rId28"/>
    <p:sldId id="286" r:id="rId29"/>
    <p:sldId id="287" r:id="rId30"/>
    <p:sldId id="274" r:id="rId31"/>
    <p:sldId id="275" r:id="rId32"/>
    <p:sldId id="276" r:id="rId33"/>
    <p:sldId id="277" r:id="rId34"/>
    <p:sldId id="278" r:id="rId35"/>
    <p:sldId id="284" r:id="rId36"/>
    <p:sldId id="279" r:id="rId37"/>
    <p:sldId id="280" r:id="rId38"/>
    <p:sldId id="281" r:id="rId39"/>
    <p:sldId id="282" r:id="rId40"/>
    <p:sldId id="285" r:id="rId41"/>
    <p:sldId id="283" r:id="rId4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22" autoAdjust="0"/>
    <p:restoredTop sz="94660"/>
  </p:normalViewPr>
  <p:slideViewPr>
    <p:cSldViewPr>
      <p:cViewPr varScale="1">
        <p:scale>
          <a:sx n="75" d="100"/>
          <a:sy n="75" d="100"/>
        </p:scale>
        <p:origin x="-3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9" Type="http://schemas.openxmlformats.org/officeDocument/2006/relationships/slide" Target="slides/slide2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34" Type="http://schemas.openxmlformats.org/officeDocument/2006/relationships/slide" Target="slides/slide21.xml"/><Relationship Id="rId42" Type="http://schemas.openxmlformats.org/officeDocument/2006/relationships/slide" Target="slides/slide29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slide" Target="slides/slide20.xml"/><Relationship Id="rId38" Type="http://schemas.openxmlformats.org/officeDocument/2006/relationships/slide" Target="slides/slide25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slide" Target="slides/slide16.xml"/><Relationship Id="rId41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slide" Target="slides/slide19.xml"/><Relationship Id="rId37" Type="http://schemas.openxmlformats.org/officeDocument/2006/relationships/slide" Target="slides/slide24.xml"/><Relationship Id="rId40" Type="http://schemas.openxmlformats.org/officeDocument/2006/relationships/slide" Target="slides/slide27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36" Type="http://schemas.openxmlformats.org/officeDocument/2006/relationships/slide" Target="slides/slide23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slide" Target="slides/slide18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slide" Target="slides/slide22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80425A-37C5-4515-99F2-194CE9F399E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3429000"/>
            <a:ext cx="6399213" cy="1219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800600"/>
            <a:ext cx="6399213" cy="8382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77E0657-2BF5-4750-8729-F9375E2AA49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A0F61-BE65-4C3D-8284-567465C4466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CEBD6-60C5-4E59-A5CA-9E038B467D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D4116-01EB-4792-94A7-686912F88D3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42F3E-584C-4F06-8944-F406C37F63B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CCF49-0B4A-4755-8550-7B18310B95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E06E4-B965-47EA-8E36-C933E3F8143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9892A-18C8-4C1F-842C-8C279DCB4D6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9FD6E-4A70-4F51-823B-ABD50F5D4C0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3B251-189F-41A1-AFF5-4DE53900F0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B0F0E-19DC-444B-945C-890E094EE66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E6CF0D-74DF-4506-AF9A-D3C0C7932B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5013" y="533400"/>
            <a:ext cx="1598612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4413" y="533400"/>
            <a:ext cx="4648200" cy="5592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390F4-03A6-4FCD-8B5D-D456F9B5121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59814-0D9A-440B-9999-C131EC6B078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296A1-CD75-4329-BB52-07A27533943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DB797F-FD58-44C1-AD39-13FB573AE57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07503-F1F2-4F07-AEE8-48B780F612A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4405E7-398D-4AC2-849A-C8E032316F3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E8B38-DEEB-4E04-B65E-9F4543CD14D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7D943-5700-41D7-87F8-F4D5DC0A704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DADC0-5CC0-443A-B1B0-44029CBE5D7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BA250-58CD-438C-A7F4-CCA75615E62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A0267-D58E-4AF9-8ED1-2E1DFED958B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7841B-8248-405C-999B-A2E0F10B35A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7B3A-2C8E-494A-BE91-07F165D722B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A41E11-4CC4-4480-840E-D609355482C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41E03-53C4-4947-BE25-84CB4E2EDA7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8BF7F9-8CB9-42CF-8A2D-62C745EA59C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A67-4F12-46A9-A44E-B118D1FF0BF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3330A-CD86-4803-A7C0-A2ECE9CC43E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DECA0D-FB63-403B-86A1-EA48B5FA473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27BA3C-AD18-4CA2-8187-D39DFA383C2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D8AC-258F-47A5-A5E0-4CA8B97D2FF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70931-AD5E-410D-8D8F-5945FCC2B99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E7D72-3A6A-43A1-99AD-0A3653981DA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82C63-5E2A-48F1-B729-E2663EAF6FB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327C2-4EC9-44B0-AC99-C869BFB0DEC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F7179-1458-4D42-AE4F-AA4DEFBE43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0133A-E501-4A08-BD1A-B2F178D5517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E2D81-91BF-47DE-BB72-82A2FBF89B6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1A6C3-F945-4E8D-B25A-A86E4C892A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E9B6E-6FE8-4BC1-A40B-FC95C88F348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C6EE0-CC3C-4F4E-80BB-7A5ACE8EBF9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F1129-B7BF-4BCF-BBC3-5F6E086AA48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B9D36-6E9C-4D3A-9618-2A4F02B1398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5C6D2-C01C-41CA-91C1-8F6BE526C42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C6440-570C-4332-ABDF-4C65895BCB9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4000A-B2E0-4167-98D8-B4249180E2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A7B0F-20DF-4FC1-9EC0-8F253385A80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CE677C-1490-4EBF-9390-1E657864ACE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ED067-5579-4180-BA78-25C090A912E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F604B-0B72-4EA3-A8FA-896EFE6552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2E9CA-6ED4-4E20-97EF-4CB450A3330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A6817-E349-462E-AEB5-2791B73CA95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8F7AE-E0C0-4F2C-8D04-CEEEC386A70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E7C40-503D-4D58-9E01-D754E2239A7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3FCA2-108A-486D-B9C6-FC4249C154D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9FAFB-1CB5-4E3B-BEBF-8BEB18273F5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CAFB3-C5E9-47BD-A6A5-B9DD9DAA71C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12CC2-F9B9-4E85-93DC-C9F307B8849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D864A74-C2A8-46FE-B009-465E16A70DE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Environment for Growth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0851E-6D94-48C2-974C-C8DA1E73A60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Environment for Growth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74B36-C9BC-4C56-8824-C25B374E26B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Environment for Growth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2AB46B-228D-424E-856E-299E1FA3E81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Environment for Growth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49D99-D575-4162-89A9-69C73003CC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Environment for Growth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33EA7-6446-4FAA-820B-FEB8A3D851E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Environment for Growth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76A5B2-671F-4FC7-82FA-E107DFCE9B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0D746-9C4E-4451-BC83-5CD6760E15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Environment for Growth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7DD893-A621-4D21-925D-02E7AB5C72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Environment for Growth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B2817-D239-412B-911B-09A298558E9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Environment for Growth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9D930A-C297-449C-A65B-2F508E87902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Environment for Growth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00F30-C34A-4A27-BC63-0C555760A8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Environment for Growth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76F71-E606-4912-B54D-43AB0697221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7D1DC-C039-4851-B559-F1EEC3A44BF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930CB-6721-40E6-8994-DBABF1AB3E6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76A7B-AF50-48A6-9604-1B09473975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2A1E5-A228-41E3-A721-65A432539D0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3757F-1D75-4ACB-8F7F-7B1EFD3E00E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4413" y="1905000"/>
            <a:ext cx="3122612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9425" y="1905000"/>
            <a:ext cx="31242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BE561-B021-46F0-AB88-D49CF88FAD3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1C8F4-5188-46C6-8346-D4807143B55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F4693-6815-4DB3-B4E7-5D44E43FE98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5FADE-5ACB-4DA0-961B-F9C9D8E2014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9EB42-D521-45B3-8121-05CA65BBB7E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2CB6E-FFA0-451F-A820-6161B434954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134D2D-6A5F-434D-A391-583C79D20A9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532B8-17D9-4834-AAC3-DD81AB3A769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09252E-9D70-42D6-AD59-83B98B97DBE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0D16A-0092-4A72-ACC0-27960DF17C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C0F20-056F-405E-8699-0B97882D9AA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1E65B-34E2-4650-9ADF-7178A7CC1FD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2E511-30B3-4976-9C01-1B90395BEEA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7FF94-7489-4531-8219-23CC5FB41C8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24-03D6-416D-AC98-A68F444381E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61286-7EC5-4E91-B97D-9982E9CDE32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C600E-57DA-4432-80B3-0E19A9B0FC3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21E8F-5E64-4C60-89A1-18808C2EA39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878AF-1714-4522-9CD0-8C445C0D2CD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E0FC2-B95F-479F-BA13-E3E290CA9E1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6C85D-BC0C-4A31-9044-35123DAD113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B4BF9-6BD5-446E-8E4F-71DDD8DA848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A303F-D5A8-41CB-BC2B-94AF3559D83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67E5C-4E7A-4829-BD75-DE5BFC2B3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9FC1D-44AC-4CF7-92DE-C6DADCDC78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36BF6-100E-4029-AD13-8FA4F66F92F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B55A9D-9093-4816-9A46-63C24D4B541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F3980-CD18-4DD7-AC52-FFD2961E1B7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E200F-A223-4B93-A3F5-6707F3D36C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D6903-970E-4688-96F3-0DE9D0CC2F6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8201D-F949-44FD-B6F2-7BD50E3877A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F956D-5BFC-4395-AA6A-6728D2B4831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9FD1D-5FBF-4960-8E9A-690F9C5B278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5C225-6234-4698-97CB-469DE8DF7DF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3FD61-DF81-4B9E-A355-D36B00CB7A4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2C877-BFF3-464D-BD56-440761093CA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4282B-F5B1-4360-9D50-845FEA5FF5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3C8AF-0D30-4620-99D2-B9B489036F3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8ED27-C3D4-41EF-AC4B-58E8BA1601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648B4-42F8-492E-98E0-34091E22D4F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7206BF-1923-4C90-AABA-4D748430C21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53EB3-ACD0-481D-88BC-5A69043B192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39411-4A58-4390-BC64-7A9ACBE540D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FDE62-D8AA-407A-ACCA-1E175084AE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93CD1-F0DE-486E-B532-404B2D5E0B3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26AF2-7799-42EA-9ECD-464C48673D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85488D-9D16-4B9E-BC40-865DB265A74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A9235C-5D29-44A6-BE17-E7498290B55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689F7-27A2-402E-932C-6932590C211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AC46C-756D-47CB-9870-95A9324B277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3FFC8-E60F-45D9-8651-0E4F15C85ED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3C19E-E672-4939-9E5C-01C5BAC6C26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E9070-3C1D-45B6-8CB2-C3E60684924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55250-39B5-4479-A68C-29AC92E4998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3BA89-6117-4806-813A-D2988FDB86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DF590A-1F27-41E5-8F70-00F08870CB8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44135-B51B-4204-A7D3-3FF4E98E0E5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989EDE-31D5-49BB-A8FB-993115D6DB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CD9FC-55E8-470B-92C8-29ABB4EA85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66303-B142-4C75-A417-F1B7436B4DC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64B1E-FC6D-4B31-9230-14F4297A17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62D3E-EC8B-4CB5-B090-F72772DBD85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7AFC3-5086-4B7E-B319-A1BAD814339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E87AA-A9A8-471E-851F-E9FE32DF34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75437-AEB8-4673-B5F2-CEA640586DC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C47F8-0872-432C-A0EE-102E0010AB7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slideLayout" Target="../slideLayouts/slideLayout144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4413" y="533400"/>
            <a:ext cx="639921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4413" y="1905000"/>
            <a:ext cx="6399212" cy="42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C8F82A0-0525-4040-AAEA-DF0E866212E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6" descr="S61-487-SP-600px.jpg"/>
          <p:cNvPicPr>
            <a:picLocks noChangeAspect="1"/>
          </p:cNvPicPr>
          <p:nvPr/>
        </p:nvPicPr>
        <p:blipFill>
          <a:blip r:embed="rId13" cstate="print">
            <a:lum bright="30000" contrast="-22000"/>
          </a:blip>
          <a:srcRect/>
          <a:stretch>
            <a:fillRect/>
          </a:stretch>
        </p:blipFill>
        <p:spPr bwMode="auto">
          <a:xfrm>
            <a:off x="6875463" y="6134100"/>
            <a:ext cx="1811337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 rot="5400000">
            <a:off x="-2766218" y="3498056"/>
            <a:ext cx="6446837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6406" y="1600200"/>
            <a:ext cx="8230394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79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379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fld id="{27CD2AAE-9C34-4144-92D8-C3672274517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+mj-lt"/>
          <a:ea typeface="+mj-ea"/>
          <a:cs typeface="+mj-cs"/>
        </a:defRPr>
      </a:lvl1pPr>
      <a:lvl2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2pPr>
      <a:lvl3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3pPr>
      <a:lvl4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4pPr>
      <a:lvl5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S61-487-SP-600px.jpg"/>
          <p:cNvPicPr>
            <a:picLocks noChangeAspect="1"/>
          </p:cNvPicPr>
          <p:nvPr/>
        </p:nvPicPr>
        <p:blipFill>
          <a:blip r:embed="rId13" cstate="print">
            <a:lum bright="30000" contrast="-22000"/>
          </a:blip>
          <a:srcRect/>
          <a:stretch>
            <a:fillRect/>
          </a:stretch>
        </p:blipFill>
        <p:spPr bwMode="auto">
          <a:xfrm>
            <a:off x="6875463" y="6134100"/>
            <a:ext cx="1811337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 rot="5400000">
            <a:off x="-2766218" y="3498056"/>
            <a:ext cx="6446837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6406" y="1600200"/>
            <a:ext cx="8230394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82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482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fld id="{A38B7F96-DBF6-4821-AC81-7F9E5536900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xStyles>
    <p:titleStyle>
      <a:lvl1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+mj-lt"/>
          <a:ea typeface="+mj-ea"/>
          <a:cs typeface="+mj-cs"/>
        </a:defRPr>
      </a:lvl1pPr>
      <a:lvl2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2pPr>
      <a:lvl3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3pPr>
      <a:lvl4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4pPr>
      <a:lvl5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6" descr="S61-487-SP-600px.jpg"/>
          <p:cNvPicPr>
            <a:picLocks noChangeAspect="1"/>
          </p:cNvPicPr>
          <p:nvPr/>
        </p:nvPicPr>
        <p:blipFill>
          <a:blip r:embed="rId13" cstate="print">
            <a:lum bright="30000" contrast="-22000"/>
          </a:blip>
          <a:srcRect/>
          <a:stretch>
            <a:fillRect/>
          </a:stretch>
        </p:blipFill>
        <p:spPr bwMode="auto">
          <a:xfrm>
            <a:off x="6875463" y="6134100"/>
            <a:ext cx="1811337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 rot="5400000">
            <a:off x="-2766218" y="3498056"/>
            <a:ext cx="6446837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6406" y="1600200"/>
            <a:ext cx="8230394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84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584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fld id="{3903A8E7-C683-4DDE-B811-4DD36DA5B94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+mj-lt"/>
          <a:ea typeface="+mj-ea"/>
          <a:cs typeface="+mj-cs"/>
        </a:defRPr>
      </a:lvl1pPr>
      <a:lvl2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2pPr>
      <a:lvl3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3pPr>
      <a:lvl4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4pPr>
      <a:lvl5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6" descr="S61-487-SP-600px.jpg"/>
          <p:cNvPicPr>
            <a:picLocks noChangeAspect="1"/>
          </p:cNvPicPr>
          <p:nvPr/>
        </p:nvPicPr>
        <p:blipFill>
          <a:blip r:embed="rId13" cstate="print">
            <a:lum bright="30000" contrast="-22000"/>
          </a:blip>
          <a:srcRect/>
          <a:stretch>
            <a:fillRect/>
          </a:stretch>
        </p:blipFill>
        <p:spPr bwMode="auto">
          <a:xfrm>
            <a:off x="6875463" y="6134100"/>
            <a:ext cx="1811337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 rot="5400000">
            <a:off x="-2766218" y="3498056"/>
            <a:ext cx="6446837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6406" y="1600200"/>
            <a:ext cx="8230394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86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687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fld id="{3EBC961A-BA16-422E-9D14-4B59C43F2C4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+mj-lt"/>
          <a:ea typeface="+mj-ea"/>
          <a:cs typeface="+mj-cs"/>
        </a:defRPr>
      </a:lvl1pPr>
      <a:lvl2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2pPr>
      <a:lvl3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3pPr>
      <a:lvl4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4pPr>
      <a:lvl5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6" descr="S61-487-SP-600px.jpg"/>
          <p:cNvPicPr>
            <a:picLocks noChangeAspect="1"/>
          </p:cNvPicPr>
          <p:nvPr/>
        </p:nvPicPr>
        <p:blipFill>
          <a:blip r:embed="rId14" cstate="print">
            <a:lum bright="30000" contrast="-22000"/>
          </a:blip>
          <a:srcRect/>
          <a:stretch>
            <a:fillRect/>
          </a:stretch>
        </p:blipFill>
        <p:spPr bwMode="auto">
          <a:xfrm>
            <a:off x="6875463" y="6134100"/>
            <a:ext cx="1811337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 rot="5400000">
            <a:off x="-2766218" y="3498056"/>
            <a:ext cx="6446837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6406" y="1600200"/>
            <a:ext cx="8230394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58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458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fld id="{A18292C4-AFFD-4BD8-AA97-5EA6FF0CAE05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805" r:id="rId12"/>
  </p:sldLayoutIdLst>
  <p:txStyles>
    <p:titleStyle>
      <a:lvl1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+mj-lt"/>
          <a:ea typeface="+mj-ea"/>
          <a:cs typeface="+mj-cs"/>
        </a:defRPr>
      </a:lvl1pPr>
      <a:lvl2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2pPr>
      <a:lvl3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3pPr>
      <a:lvl4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4pPr>
      <a:lvl5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66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r>
              <a:rPr lang="en-GB"/>
              <a:t>Environment for Growth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fld id="{D1B3D9C1-AE4D-42B3-AD49-B70EA8E645EB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26631" name="Picture 6" descr="S61-487-SP-600px.jpg"/>
          <p:cNvPicPr>
            <a:picLocks noChangeAspect="1"/>
          </p:cNvPicPr>
          <p:nvPr/>
        </p:nvPicPr>
        <p:blipFill>
          <a:blip r:embed="rId13" cstate="print">
            <a:lum bright="30000" contrast="-22000"/>
          </a:blip>
          <a:srcRect/>
          <a:stretch>
            <a:fillRect/>
          </a:stretch>
        </p:blipFill>
        <p:spPr bwMode="auto">
          <a:xfrm>
            <a:off x="6875463" y="6134100"/>
            <a:ext cx="1811337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 rot="5400000">
            <a:off x="-2766218" y="3498056"/>
            <a:ext cx="6446837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6406" y="1600200"/>
            <a:ext cx="8230394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dt="0"/>
  <p:txStyles>
    <p:titleStyle>
      <a:lvl1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+mj-lt"/>
          <a:ea typeface="+mj-ea"/>
          <a:cs typeface="+mj-cs"/>
        </a:defRPr>
      </a:lvl1pPr>
      <a:lvl2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2pPr>
      <a:lvl3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3pPr>
      <a:lvl4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4pPr>
      <a:lvl5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6" descr="S61-487-SP-600px.jpg"/>
          <p:cNvPicPr>
            <a:picLocks noChangeAspect="1"/>
          </p:cNvPicPr>
          <p:nvPr/>
        </p:nvPicPr>
        <p:blipFill>
          <a:blip r:embed="rId13" cstate="print">
            <a:lum bright="30000" contrast="-22000"/>
          </a:blip>
          <a:srcRect/>
          <a:stretch>
            <a:fillRect/>
          </a:stretch>
        </p:blipFill>
        <p:spPr bwMode="auto">
          <a:xfrm>
            <a:off x="6875463" y="6134100"/>
            <a:ext cx="1811337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 rot="5400000">
            <a:off x="-2766218" y="3498056"/>
            <a:ext cx="6446837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6406" y="1600200"/>
            <a:ext cx="8230394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65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765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fld id="{425DF7E8-6E6A-4BB1-83E1-F35AE95A192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+mj-lt"/>
          <a:ea typeface="+mj-ea"/>
          <a:cs typeface="+mj-cs"/>
        </a:defRPr>
      </a:lvl1pPr>
      <a:lvl2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2pPr>
      <a:lvl3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3pPr>
      <a:lvl4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4pPr>
      <a:lvl5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6" descr="S61-487-SP-600px.jpg"/>
          <p:cNvPicPr>
            <a:picLocks noChangeAspect="1"/>
          </p:cNvPicPr>
          <p:nvPr/>
        </p:nvPicPr>
        <p:blipFill>
          <a:blip r:embed="rId13" cstate="print">
            <a:lum bright="30000" contrast="-22000"/>
          </a:blip>
          <a:srcRect/>
          <a:stretch>
            <a:fillRect/>
          </a:stretch>
        </p:blipFill>
        <p:spPr bwMode="auto">
          <a:xfrm>
            <a:off x="6875463" y="6134100"/>
            <a:ext cx="1811337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 rot="5400000">
            <a:off x="-2766218" y="3498056"/>
            <a:ext cx="6446837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6406" y="1600200"/>
            <a:ext cx="8230394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67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867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fld id="{E32E9AB5-B330-4EA1-9B05-638AB9186CA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+mj-lt"/>
          <a:ea typeface="+mj-ea"/>
          <a:cs typeface="+mj-cs"/>
        </a:defRPr>
      </a:lvl1pPr>
      <a:lvl2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2pPr>
      <a:lvl3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3pPr>
      <a:lvl4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4pPr>
      <a:lvl5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6" descr="S61-487-SP-600px.jpg"/>
          <p:cNvPicPr>
            <a:picLocks noChangeAspect="1"/>
          </p:cNvPicPr>
          <p:nvPr/>
        </p:nvPicPr>
        <p:blipFill>
          <a:blip r:embed="rId13" cstate="print">
            <a:lum bright="30000" contrast="-22000"/>
          </a:blip>
          <a:srcRect/>
          <a:stretch>
            <a:fillRect/>
          </a:stretch>
        </p:blipFill>
        <p:spPr bwMode="auto">
          <a:xfrm>
            <a:off x="6875463" y="6134100"/>
            <a:ext cx="1811337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 rot="5400000">
            <a:off x="-2766218" y="3498056"/>
            <a:ext cx="6446837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6406" y="1600200"/>
            <a:ext cx="8230394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70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970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fld id="{454212B4-8201-42CE-8CBC-4814EC56FEE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+mj-lt"/>
          <a:ea typeface="+mj-ea"/>
          <a:cs typeface="+mj-cs"/>
        </a:defRPr>
      </a:lvl1pPr>
      <a:lvl2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2pPr>
      <a:lvl3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3pPr>
      <a:lvl4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4pPr>
      <a:lvl5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6" descr="S61-487-SP-600px.jpg"/>
          <p:cNvPicPr>
            <a:picLocks noChangeAspect="1"/>
          </p:cNvPicPr>
          <p:nvPr/>
        </p:nvPicPr>
        <p:blipFill>
          <a:blip r:embed="rId13" cstate="print">
            <a:lum bright="30000" contrast="-22000"/>
          </a:blip>
          <a:srcRect/>
          <a:stretch>
            <a:fillRect/>
          </a:stretch>
        </p:blipFill>
        <p:spPr bwMode="auto">
          <a:xfrm>
            <a:off x="6875463" y="6134100"/>
            <a:ext cx="1811337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 rot="5400000">
            <a:off x="-2766218" y="3498056"/>
            <a:ext cx="6446837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6406" y="1600200"/>
            <a:ext cx="8230394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2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GB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fld id="{683879B0-ADFB-4673-9661-7C7AE9F14DA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+mj-lt"/>
          <a:ea typeface="+mj-ea"/>
          <a:cs typeface="+mj-cs"/>
        </a:defRPr>
      </a:lvl1pPr>
      <a:lvl2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2pPr>
      <a:lvl3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3pPr>
      <a:lvl4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4pPr>
      <a:lvl5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6" descr="S61-487-SP-600px.jpg"/>
          <p:cNvPicPr>
            <a:picLocks noChangeAspect="1"/>
          </p:cNvPicPr>
          <p:nvPr/>
        </p:nvPicPr>
        <p:blipFill>
          <a:blip r:embed="rId13" cstate="print">
            <a:lum bright="30000" contrast="-22000"/>
          </a:blip>
          <a:srcRect/>
          <a:stretch>
            <a:fillRect/>
          </a:stretch>
        </p:blipFill>
        <p:spPr bwMode="auto">
          <a:xfrm>
            <a:off x="6875463" y="6134100"/>
            <a:ext cx="1811337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 rot="5400000">
            <a:off x="-2766218" y="3498056"/>
            <a:ext cx="6446837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6406" y="1600200"/>
            <a:ext cx="8230394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74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175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GB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fld id="{738F13D3-69BB-47C0-8810-4B9185E2BBA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+mj-lt"/>
          <a:ea typeface="+mj-ea"/>
          <a:cs typeface="+mj-cs"/>
        </a:defRPr>
      </a:lvl1pPr>
      <a:lvl2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2pPr>
      <a:lvl3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3pPr>
      <a:lvl4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4pPr>
      <a:lvl5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6" descr="S61-487-SP-600px.jpg"/>
          <p:cNvPicPr>
            <a:picLocks noChangeAspect="1"/>
          </p:cNvPicPr>
          <p:nvPr/>
        </p:nvPicPr>
        <p:blipFill>
          <a:blip r:embed="rId13" cstate="print">
            <a:lum bright="30000" contrast="-22000"/>
          </a:blip>
          <a:srcRect/>
          <a:stretch>
            <a:fillRect/>
          </a:stretch>
        </p:blipFill>
        <p:spPr bwMode="auto">
          <a:xfrm>
            <a:off x="6875463" y="6134100"/>
            <a:ext cx="1811337" cy="58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 rot="5400000">
            <a:off x="-2766218" y="3498056"/>
            <a:ext cx="6446837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56406" y="1600200"/>
            <a:ext cx="8230394" cy="1588"/>
          </a:xfrm>
          <a:prstGeom prst="line">
            <a:avLst/>
          </a:prstGeom>
          <a:ln>
            <a:gradFill flip="none" rotWithShape="1">
              <a:gsLst>
                <a:gs pos="51000">
                  <a:srgbClr val="3A88BD"/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77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277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GB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+mn-lt"/>
                <a:ea typeface="+mn-ea"/>
              </a:defRPr>
            </a:lvl1pPr>
          </a:lstStyle>
          <a:p>
            <a:fld id="{17B435FD-9EAA-40E5-99B3-EA1BBC488F6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+mj-lt"/>
          <a:ea typeface="+mj-ea"/>
          <a:cs typeface="+mj-cs"/>
        </a:defRPr>
      </a:lvl1pPr>
      <a:lvl2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2pPr>
      <a:lvl3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3pPr>
      <a:lvl4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4pPr>
      <a:lvl5pPr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5pPr>
      <a:lvl6pPr marL="4572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6pPr>
      <a:lvl7pPr marL="9144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7pPr>
      <a:lvl8pPr marL="13716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8pPr>
      <a:lvl9pPr marL="1828800" algn="r" defTabSz="457200" rtl="0" fontAlgn="base">
        <a:spcBef>
          <a:spcPct val="0"/>
        </a:spcBef>
        <a:spcAft>
          <a:spcPct val="0"/>
        </a:spcAft>
        <a:defRPr sz="4000">
          <a:solidFill>
            <a:srgbClr val="3A88BD"/>
          </a:solidFill>
          <a:latin typeface="Trebuchet MS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4g.org.uk/" TargetMode="Externa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Microsoft_Office_Word_97_-_2003_Document3.doc"/><Relationship Id="rId4" Type="http://schemas.openxmlformats.org/officeDocument/2006/relationships/oleObject" Target="../embeddings/Microsoft_Office_Word_97_-_2003_Document2.doc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6.doc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ctrTitle"/>
          </p:nvPr>
        </p:nvSpPr>
        <p:spPr>
          <a:xfrm>
            <a:off x="685800" y="692150"/>
            <a:ext cx="7772400" cy="1296988"/>
          </a:xfrm>
        </p:spPr>
        <p:txBody>
          <a:bodyPr/>
          <a:lstStyle/>
          <a:p>
            <a:r>
              <a:rPr lang="en-GB" b="1"/>
              <a:t>E4G</a:t>
            </a:r>
          </a:p>
        </p:txBody>
      </p:sp>
      <p:sp>
        <p:nvSpPr>
          <p:cNvPr id="2051" name="Rectangle 3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1511300"/>
          </a:xfrm>
        </p:spPr>
        <p:txBody>
          <a:bodyPr/>
          <a:lstStyle/>
          <a:p>
            <a:r>
              <a:rPr lang="en-GB" sz="3600">
                <a:solidFill>
                  <a:srgbClr val="969696"/>
                </a:solidFill>
              </a:rPr>
              <a:t>The E4G Toolkit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Other tricky issues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  <a:p>
            <a:r>
              <a:rPr lang="en-GB"/>
              <a:t>Double counting</a:t>
            </a:r>
          </a:p>
          <a:p>
            <a:r>
              <a:rPr lang="en-GB"/>
              <a:t>Displacement</a:t>
            </a:r>
          </a:p>
          <a:p>
            <a:r>
              <a:rPr lang="en-GB"/>
              <a:t>Gross – DWT – DISP – Adj for DC + Multiplier effects = Net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 idx="4294967295"/>
          </p:nvPr>
        </p:nvSpPr>
        <p:spPr>
          <a:xfrm>
            <a:off x="2744788" y="533400"/>
            <a:ext cx="6399212" cy="1219200"/>
          </a:xfrm>
        </p:spPr>
        <p:txBody>
          <a:bodyPr/>
          <a:lstStyle/>
          <a:p>
            <a:r>
              <a:rPr lang="en-GB"/>
              <a:t>How big is gap gross &amp; net??</a:t>
            </a:r>
          </a:p>
        </p:txBody>
      </p:sp>
      <p:pic>
        <p:nvPicPr>
          <p:cNvPr id="20714" name="Picture 2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1773238"/>
            <a:ext cx="6913563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1116013" y="533400"/>
            <a:ext cx="7567612" cy="1219200"/>
          </a:xfrm>
        </p:spPr>
        <p:txBody>
          <a:bodyPr/>
          <a:lstStyle/>
          <a:p>
            <a:r>
              <a:rPr lang="en-GB"/>
              <a:t>Summary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971550" y="1905000"/>
            <a:ext cx="7712075" cy="4221163"/>
          </a:xfrm>
        </p:spPr>
        <p:txBody>
          <a:bodyPr/>
          <a:lstStyle/>
          <a:p>
            <a:r>
              <a:rPr lang="en-GB"/>
              <a:t>Economic interconnections can be mapped</a:t>
            </a:r>
          </a:p>
          <a:p>
            <a:r>
              <a:rPr lang="en-GB"/>
              <a:t>Some difficult and thorny issues to be confronted</a:t>
            </a:r>
          </a:p>
          <a:p>
            <a:pPr>
              <a:buFont typeface="Arial" charset="0"/>
              <a:buNone/>
            </a:pPr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E4G Toolkit</a:t>
            </a:r>
          </a:p>
        </p:txBody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What is an E4G project expected to do/collect in terms of visitor numbers and related information?</a:t>
            </a:r>
          </a:p>
          <a:p>
            <a:r>
              <a:rPr lang="en-GB"/>
              <a:t>When you need to deliver outputs?</a:t>
            </a:r>
          </a:p>
          <a:p>
            <a:r>
              <a:rPr lang="en-GB"/>
              <a:t>How one might collect visitor information? </a:t>
            </a:r>
          </a:p>
          <a:p>
            <a:r>
              <a:rPr lang="en-GB"/>
              <a:t>Support resources available in the toolkit?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Expectations?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/>
              <a:t>EU monitors impact of interventions. </a:t>
            </a:r>
          </a:p>
          <a:p>
            <a:pPr>
              <a:lnSpc>
                <a:spcPct val="80000"/>
              </a:lnSpc>
            </a:pPr>
            <a:r>
              <a:rPr lang="en-GB"/>
              <a:t>M&amp;E of levered visitation needs consideration -returns from visitor vol analysis/surveys a key part of evidence base for E4G</a:t>
            </a:r>
          </a:p>
          <a:p>
            <a:pPr>
              <a:lnSpc>
                <a:spcPct val="80000"/>
              </a:lnSpc>
            </a:pPr>
            <a:r>
              <a:rPr lang="en-GB"/>
              <a:t>Associated toolkit gives practical helps/tools </a:t>
            </a:r>
          </a:p>
          <a:p>
            <a:pPr>
              <a:lnSpc>
                <a:spcPct val="80000"/>
              </a:lnSpc>
            </a:pPr>
            <a:r>
              <a:rPr lang="en-GB"/>
              <a:t>Need for consistency across E4G – A common approach to evaluation means that the overall results of individual E4G bids can be reported consistently/compared.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resources are available to help?</a:t>
            </a:r>
          </a:p>
        </p:txBody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 dirty="0"/>
              <a:t>Guidance on how to measure visitor volumes &amp; numbers/estimates,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A core visitor questionnaire set applicable to E4G 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Guidance on when/how to undertake visitor surveys &amp; help on technical issues, such as sampling,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Indicative resource implications of M&amp;E activity,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A database template in Microsoft </a:t>
            </a:r>
            <a:r>
              <a:rPr lang="en-GB" sz="2400" dirty="0" smtClean="0"/>
              <a:t>Access™ </a:t>
            </a:r>
            <a:r>
              <a:rPr lang="en-GB" sz="2400" dirty="0"/>
              <a:t>format within which to input and store visitor </a:t>
            </a:r>
            <a:r>
              <a:rPr lang="en-GB" sz="2400" dirty="0" smtClean="0"/>
              <a:t>survey data </a:t>
            </a:r>
            <a:endParaRPr lang="en-GB" sz="2400" dirty="0"/>
          </a:p>
          <a:p>
            <a:pPr>
              <a:lnSpc>
                <a:spcPct val="80000"/>
              </a:lnSpc>
            </a:pPr>
            <a:r>
              <a:rPr lang="en-GB" sz="2400" dirty="0"/>
              <a:t>Examples of management, monitoring and communication plans upon which you can base those for your own project.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sz="2400" dirty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sz="2400" dirty="0"/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needs to be done?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First, each site/project needs to complete and return an “E-Flyer” – a simple form available from the website (</a:t>
            </a:r>
            <a:r>
              <a:rPr lang="en-GB" sz="2400" dirty="0" smtClean="0">
                <a:hlinkClick r:id="rId2"/>
              </a:rPr>
              <a:t>www.e4g.org.uk</a:t>
            </a:r>
            <a:r>
              <a:rPr lang="en-GB" sz="2400" dirty="0" smtClean="0"/>
              <a:t>) 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This will enable WERU to find out basic information about your project/site (e.g. Contacts</a:t>
            </a:r>
            <a:r>
              <a:rPr lang="en-GB" sz="2400" dirty="0" smtClean="0"/>
              <a:t>,</a:t>
            </a:r>
            <a:r>
              <a:rPr lang="en-GB" sz="2400" dirty="0" smtClean="0"/>
              <a:t> start/finish dates, details of project), and will inform the choice of sites that will be asked to undertake survey questionnaires.</a:t>
            </a:r>
            <a:endParaRPr lang="en-GB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E-Flyer Returns to date: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A total of 72 E-Flyers have been received by WERU from the 7 E4G Strategic Projects</a:t>
            </a:r>
          </a:p>
          <a:p>
            <a:r>
              <a:rPr lang="en-GB" sz="2400" dirty="0" smtClean="0"/>
              <a:t>Strategic projects are at various stages of development in identifying and approving individual projects.</a:t>
            </a:r>
          </a:p>
          <a:p>
            <a:pPr>
              <a:buNone/>
            </a:pPr>
            <a:endParaRPr lang="en-GB" sz="2400" dirty="0" smtClean="0"/>
          </a:p>
          <a:p>
            <a:endParaRPr lang="en-GB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3568" y="3284984"/>
          <a:ext cx="60960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2207568"/>
              </a:tblGrid>
              <a:tr h="149736">
                <a:tc>
                  <a:txBody>
                    <a:bodyPr/>
                    <a:lstStyle/>
                    <a:p>
                      <a:r>
                        <a:rPr lang="en-GB" dirty="0" smtClean="0"/>
                        <a:t>E4G</a:t>
                      </a:r>
                      <a:r>
                        <a:rPr lang="en-GB" baseline="0" dirty="0" smtClean="0"/>
                        <a:t> STRATEGIC PROJECT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E-FLYERS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Coastal</a:t>
                      </a:r>
                      <a:r>
                        <a:rPr lang="en-GB" baseline="0" dirty="0" smtClean="0"/>
                        <a:t> Tourism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Communities &amp; Nature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Heads of the Valleys</a:t>
                      </a:r>
                      <a:r>
                        <a:rPr lang="en-GB" baseline="0" dirty="0" smtClean="0"/>
                        <a:t> Tourism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Heritage Tourism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Sustainable Tourism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Valleys Regional Park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Wales Coast Path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-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needs to be done</a:t>
            </a:r>
            <a:r>
              <a:rPr lang="en-GB" dirty="0" smtClean="0"/>
              <a:t>? (2)</a:t>
            </a:r>
            <a:endParaRPr lang="en-GB" dirty="0"/>
          </a:p>
        </p:txBody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Key component is visitor information </a:t>
            </a:r>
            <a:r>
              <a:rPr lang="en-GB" dirty="0"/>
              <a:t>is collecting visitor volume and survey data. Most E4G sites will only be required to supply information on visitor volumes </a:t>
            </a:r>
          </a:p>
          <a:p>
            <a:r>
              <a:rPr lang="en-GB" dirty="0"/>
              <a:t>Some (typically larger) projects will be required to undertake a limited number of more insightful visitor surveys </a:t>
            </a:r>
          </a:p>
          <a:p>
            <a:pPr>
              <a:buFont typeface="Arial" charset="0"/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When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 dirty="0"/>
              <a:t>In terms of visitation numbers projects expected to undertake an analysis of baseline within a short period of approval. 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Estimates of visitor volumes will be collected in each year from 2010 to end of project.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Visitor surveys will be undertaken at a selection of projects during 2011 and 2013 (with the exception of sites funded under the </a:t>
            </a:r>
            <a:r>
              <a:rPr lang="en-GB" sz="2400" i="1" dirty="0"/>
              <a:t>VRP</a:t>
            </a:r>
            <a:r>
              <a:rPr lang="en-GB" sz="2400" dirty="0"/>
              <a:t> and </a:t>
            </a:r>
            <a:r>
              <a:rPr lang="en-GB" sz="2400" i="1" dirty="0"/>
              <a:t>Heads of the Valleys </a:t>
            </a:r>
            <a:r>
              <a:rPr lang="en-GB" sz="2400" dirty="0"/>
              <a:t>initiatives which survey in 2010-11). </a:t>
            </a:r>
          </a:p>
          <a:p>
            <a:pPr>
              <a:lnSpc>
                <a:spcPct val="80000"/>
              </a:lnSpc>
            </a:pPr>
            <a:r>
              <a:rPr lang="en-GB" sz="2400" dirty="0"/>
              <a:t>Projects which will be required to survey will be selected in 2010 by the E4G steering board and will be contacted with a view to developing appropriate surveys.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827088" y="533400"/>
            <a:ext cx="7856537" cy="1219200"/>
          </a:xfrm>
        </p:spPr>
        <p:txBody>
          <a:bodyPr/>
          <a:lstStyle/>
          <a:p>
            <a:r>
              <a:rPr lang="en-GB"/>
              <a:t>Some opening issues for the day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>
          <a:xfrm>
            <a:off x="755650" y="1916113"/>
            <a:ext cx="7416800" cy="4221162"/>
          </a:xfrm>
        </p:spPr>
        <p:txBody>
          <a:bodyPr/>
          <a:lstStyle/>
          <a:p>
            <a:r>
              <a:rPr lang="en-GB"/>
              <a:t>Background -economic connections arising directly/indirectly from E4G type activity;</a:t>
            </a:r>
          </a:p>
          <a:p>
            <a:r>
              <a:rPr lang="en-GB"/>
              <a:t>How far can we explicitly measure economic outcomes connected to projects? exploring practical evaluation issues</a:t>
            </a:r>
          </a:p>
          <a:p>
            <a:r>
              <a:rPr lang="en-GB"/>
              <a:t>What types of information do we need?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Visitor volumes…</a:t>
            </a:r>
          </a:p>
        </p:txBody>
      </p:sp>
      <p:sp>
        <p:nvSpPr>
          <p:cNvPr id="542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/>
              <a:t>Key component of the M&amp;E process is need to estimate visitor volumes/characteristics at sites.</a:t>
            </a:r>
          </a:p>
          <a:p>
            <a:pPr>
              <a:lnSpc>
                <a:spcPct val="80000"/>
              </a:lnSpc>
            </a:pPr>
            <a:r>
              <a:rPr lang="en-GB" sz="2400"/>
              <a:t>Volume estimates will be combined with data from visitor surveys and E4G-level modelling of indirect impacts to provide a gauge of projects’ overall economic impact.</a:t>
            </a:r>
          </a:p>
          <a:p>
            <a:pPr>
              <a:lnSpc>
                <a:spcPct val="80000"/>
              </a:lnSpc>
            </a:pPr>
            <a:r>
              <a:rPr lang="en-GB" sz="2400"/>
              <a:t>All sites – detailed surveys? NO e.g. smaller sites gain estimate of volumes and assume characteristics and behaviour are in line with those reported at other similar projects.  To assist this a typology of sites has been produced to aid matching.</a:t>
            </a:r>
          </a:p>
          <a:p>
            <a:pPr>
              <a:lnSpc>
                <a:spcPct val="80000"/>
              </a:lnSpc>
            </a:pPr>
            <a:r>
              <a:rPr lang="en-GB" sz="2400"/>
              <a:t>To estimate volumes expectation is a mix of methods will be used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Options ?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971550" y="2133600"/>
            <a:ext cx="1512888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/>
              <a:t>Cordon Pedestrian Count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3132138" y="2276475"/>
            <a:ext cx="15113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‘Hotspot’ Pedestrian Count</a:t>
            </a:r>
            <a:endParaRPr lang="en-GB" b="1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2051050" y="3860800"/>
            <a:ext cx="1944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Car Park Vehicle Count</a:t>
            </a:r>
            <a:endParaRPr lang="en-GB" b="1"/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5272088" y="3232150"/>
            <a:ext cx="215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b="1"/>
              <a:t>Entry Ticket Sales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4356100" y="4652963"/>
            <a:ext cx="1584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/>
              <a:t>Car Park Ticket Sales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1258888" y="5013325"/>
            <a:ext cx="14414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/>
              <a:t>Links &amp; routes: remote sensing</a:t>
            </a:r>
            <a:r>
              <a:rPr lang="en-GB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Generic planning and issues</a:t>
            </a:r>
          </a:p>
        </p:txBody>
      </p:sp>
      <p:sp>
        <p:nvSpPr>
          <p:cNvPr id="573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Each approach relatively straightforward but each needs degree of planning </a:t>
            </a:r>
          </a:p>
          <a:p>
            <a:pPr>
              <a:lnSpc>
                <a:spcPct val="80000"/>
              </a:lnSpc>
            </a:pPr>
            <a:r>
              <a:rPr lang="en-US" sz="2000"/>
              <a:t>Site characteristics in terms of scale, scope will determine method</a:t>
            </a:r>
          </a:p>
          <a:p>
            <a:pPr>
              <a:lnSpc>
                <a:spcPct val="80000"/>
              </a:lnSpc>
            </a:pPr>
            <a:r>
              <a:rPr lang="en-US" sz="2000"/>
              <a:t>Development of a sampling frame that ensures adequate coverage over the course of a day and week and controls for spikes </a:t>
            </a:r>
          </a:p>
          <a:p>
            <a:pPr>
              <a:lnSpc>
                <a:spcPct val="80000"/>
              </a:lnSpc>
            </a:pPr>
            <a:r>
              <a:rPr lang="en-US" sz="2000"/>
              <a:t>Training of surveyors; data input/database and collection</a:t>
            </a:r>
            <a:endParaRPr lang="en-GB" sz="2000"/>
          </a:p>
          <a:p>
            <a:pPr>
              <a:lnSpc>
                <a:spcPct val="80000"/>
              </a:lnSpc>
            </a:pPr>
            <a:r>
              <a:rPr lang="en-GB" sz="2000"/>
              <a:t>Provision of adequate tools counters/clickers and recording sheets to surveyors, data collection tools etc.</a:t>
            </a:r>
          </a:p>
          <a:p>
            <a:pPr>
              <a:lnSpc>
                <a:spcPct val="80000"/>
              </a:lnSpc>
            </a:pPr>
            <a:r>
              <a:rPr lang="en-GB" sz="2000"/>
              <a:t>Where analysis based on ticketed revenues need to examine concessions and season ticket visitation</a:t>
            </a:r>
          </a:p>
          <a:p>
            <a:pPr>
              <a:lnSpc>
                <a:spcPct val="80000"/>
              </a:lnSpc>
            </a:pPr>
            <a:r>
              <a:rPr lang="en-GB" sz="2000"/>
              <a:t>An up-front strategy to obtain &amp; deal with data from car park operators when these are different from site managers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Website resources F2-F4</a:t>
            </a:r>
          </a:p>
        </p:txBody>
      </p:sp>
      <p:graphicFrame>
        <p:nvGraphicFramePr>
          <p:cNvPr id="67589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539750" y="1600200"/>
          <a:ext cx="2519363" cy="4525963"/>
        </p:xfrm>
        <a:graphic>
          <a:graphicData uri="http://schemas.openxmlformats.org/presentationml/2006/ole">
            <p:oleObj spid="_x0000_s67589" name="Document" r:id="rId3" imgW="6073810" imgH="9383392" progId="Word.Document.8">
              <p:embed/>
            </p:oleObj>
          </a:graphicData>
        </a:graphic>
      </p:graphicFrame>
      <p:graphicFrame>
        <p:nvGraphicFramePr>
          <p:cNvPr id="67592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3419475" y="1600200"/>
          <a:ext cx="2305050" cy="4492625"/>
        </p:xfrm>
        <a:graphic>
          <a:graphicData uri="http://schemas.openxmlformats.org/presentationml/2006/ole">
            <p:oleObj spid="_x0000_s67592" name="Document" r:id="rId4" imgW="6075606" imgH="9155186" progId="Word.Document.8">
              <p:embed/>
            </p:oleObj>
          </a:graphicData>
        </a:graphic>
      </p:graphicFrame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971550" y="1989138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3851275" y="1989138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6732588" y="1989138"/>
            <a:ext cx="1800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67595" name="Object 11"/>
          <p:cNvGraphicFramePr>
            <a:graphicFrameLocks noChangeAspect="1"/>
          </p:cNvGraphicFramePr>
          <p:nvPr>
            <p:ph sz="quarter" idx="3"/>
          </p:nvPr>
        </p:nvGraphicFramePr>
        <p:xfrm>
          <a:off x="6372225" y="1700213"/>
          <a:ext cx="2303463" cy="4425950"/>
        </p:xfrm>
        <a:graphic>
          <a:graphicData uri="http://schemas.openxmlformats.org/presentationml/2006/ole">
            <p:oleObj spid="_x0000_s67595" name="Document" r:id="rId5" imgW="6073810" imgH="9497315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4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Visitor/Vehicle Counting Methodologies: When To Count?</a:t>
            </a:r>
          </a:p>
        </p:txBody>
      </p:sp>
      <p:sp>
        <p:nvSpPr>
          <p:cNvPr id="58375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representative estimate of visitor numbers means visitor counts must be allocated and undertaken to reflect likely changes in attendance over year </a:t>
            </a:r>
          </a:p>
          <a:p>
            <a:pPr>
              <a:lnSpc>
                <a:spcPct val="90000"/>
              </a:lnSpc>
            </a:pPr>
            <a:r>
              <a:rPr lang="en-GB" sz="2400"/>
              <a:t>estimates on a quarter-by-quarter basis to fit with the collection of wider E4G and visitor/tourism data </a:t>
            </a:r>
          </a:p>
          <a:p>
            <a:pPr>
              <a:lnSpc>
                <a:spcPct val="90000"/>
              </a:lnSpc>
            </a:pPr>
            <a:r>
              <a:rPr lang="en-GB" sz="2400"/>
              <a:t>sites and projects need to estimate numbers January-March; April-June; July-September and October-December, with counts distributed within those quarters </a:t>
            </a:r>
          </a:p>
          <a:p>
            <a:pPr>
              <a:lnSpc>
                <a:spcPct val="90000"/>
              </a:lnSpc>
            </a:pPr>
            <a:r>
              <a:rPr lang="en-GB" sz="2400"/>
              <a:t>effort and resource does not need to be equally distributed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3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Suggested framework</a:t>
            </a:r>
          </a:p>
        </p:txBody>
      </p:sp>
      <p:graphicFrame>
        <p:nvGraphicFramePr>
          <p:cNvPr id="60422" name="Object 6"/>
          <p:cNvGraphicFramePr>
            <a:graphicFrameLocks noChangeAspect="1"/>
          </p:cNvGraphicFramePr>
          <p:nvPr>
            <p:ph idx="1"/>
          </p:nvPr>
        </p:nvGraphicFramePr>
        <p:xfrm>
          <a:off x="1403350" y="2073275"/>
          <a:ext cx="6337300" cy="4668838"/>
        </p:xfrm>
        <a:graphic>
          <a:graphicData uri="http://schemas.openxmlformats.org/presentationml/2006/ole">
            <p:oleObj spid="_x0000_s60422" name="Document" r:id="rId3" imgW="5257169" imgH="3580495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Surveys</a:t>
            </a:r>
          </a:p>
        </p:txBody>
      </p:sp>
      <p:sp>
        <p:nvSpPr>
          <p:cNvPr id="634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/>
              <a:t>Within the guidance pack and on the website there is also material for undertaking more detailed surveys. </a:t>
            </a:r>
          </a:p>
          <a:p>
            <a:r>
              <a:rPr lang="en-GB" sz="2400" dirty="0"/>
              <a:t>Purpose of visit, demographics, trip specifics, travel method, spending module</a:t>
            </a:r>
          </a:p>
          <a:p>
            <a:r>
              <a:rPr lang="en-GB" sz="2400" dirty="0"/>
              <a:t>There is no single, ideal method; site and visit characteristics might dictate a certain approach, as might the level of available surveyor resource.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Possible survey methods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971550" y="3141663"/>
            <a:ext cx="2087563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Symbol" pitchFamily="18" charset="2"/>
              <a:buChar char="·"/>
            </a:pPr>
            <a:r>
              <a:rPr lang="en-GB" sz="1200"/>
              <a:t>Produces potentially the most ‘unbiased’ site survey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Symbol" pitchFamily="18" charset="2"/>
              <a:buChar char="·"/>
            </a:pPr>
            <a:r>
              <a:rPr lang="en-GB" sz="1200"/>
              <a:t>Requires planning to ensure surveyors don’t approach the same people multiple times (especially problematic with smaller visitor numbers)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Symbol" pitchFamily="18" charset="2"/>
              <a:buChar char="·"/>
            </a:pPr>
            <a:r>
              <a:rPr lang="en-GB" sz="1200"/>
              <a:t>Can be inefficient use of surveyor time where visitor numbers are lower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Symbol" pitchFamily="18" charset="2"/>
              <a:buChar char="·"/>
            </a:pPr>
            <a:r>
              <a:rPr lang="en-GB" sz="1200"/>
              <a:t>May be inappropriate for sites with restricted space or a set visitor flow.</a:t>
            </a:r>
          </a:p>
          <a:p>
            <a:pPr>
              <a:spcBef>
                <a:spcPct val="50000"/>
              </a:spcBef>
            </a:pPr>
            <a:endParaRPr lang="en-GB" sz="1200"/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042988" y="2205038"/>
            <a:ext cx="2016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/>
              <a:t>F2F Random Survey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4067175" y="3213100"/>
            <a:ext cx="1584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3851275" y="3068638"/>
            <a:ext cx="1944688" cy="307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Symbol" pitchFamily="18" charset="2"/>
              <a:buChar char="·"/>
            </a:pPr>
            <a:r>
              <a:rPr lang="en-GB" sz="1200"/>
              <a:t>Very resource efficient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Symbol" pitchFamily="18" charset="2"/>
              <a:buChar char="·"/>
            </a:pPr>
            <a:r>
              <a:rPr lang="en-GB" sz="1200"/>
              <a:t>Easy to manage – forms can possibly be distributed/collected over a period of days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Symbol" pitchFamily="18" charset="2"/>
              <a:buChar char="·"/>
            </a:pPr>
            <a:r>
              <a:rPr lang="en-GB" sz="1200"/>
              <a:t>Little control over sample (self selecting) leading to potential bias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Symbol" pitchFamily="18" charset="2"/>
              <a:buChar char="·"/>
            </a:pPr>
            <a:r>
              <a:rPr lang="en-GB" sz="1200"/>
              <a:t>Potential comprehension issues require carefully designed form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GB" sz="1200"/>
              <a:t>Cannot control when surveys are completed</a:t>
            </a: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3995738" y="1989138"/>
            <a:ext cx="18002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/>
              <a:t>Hotspot Self Completion Survey</a:t>
            </a:r>
            <a:r>
              <a:rPr lang="en-GB"/>
              <a:t> 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6588125" y="2997200"/>
            <a:ext cx="2087563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Font typeface="Symbol" pitchFamily="18" charset="2"/>
              <a:buChar char="·"/>
            </a:pPr>
            <a:r>
              <a:rPr lang="en-GB" sz="1200"/>
              <a:t>Very resource efficient – questionnaires can be distributed to many visitors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Symbol" pitchFamily="18" charset="2"/>
              <a:buChar char="·"/>
            </a:pPr>
            <a:r>
              <a:rPr lang="en-GB" sz="1200"/>
              <a:t>Potentially good quality information, completed at leisure and post-visit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Symbol" pitchFamily="18" charset="2"/>
              <a:buChar char="·"/>
            </a:pPr>
            <a:r>
              <a:rPr lang="en-GB" sz="1200"/>
              <a:t>No control over returns leading to potential bias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Symbol" pitchFamily="18" charset="2"/>
              <a:buChar char="·"/>
            </a:pPr>
            <a:r>
              <a:rPr lang="en-GB" sz="1200"/>
              <a:t>Potentially uncertain/low response rates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GB" sz="1200"/>
              <a:t>Potential quality/comprehension issues require carefully designed form</a:t>
            </a:r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6588125" y="2341563"/>
            <a:ext cx="1871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6659563" y="1844675"/>
            <a:ext cx="15843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/>
              <a:t>Postal Return Self Completion Survey</a:t>
            </a:r>
            <a:r>
              <a:rPr lang="en-GB"/>
              <a:t>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Website resources F5-F6</a:t>
            </a:r>
          </a:p>
        </p:txBody>
      </p:sp>
      <p:graphicFrame>
        <p:nvGraphicFramePr>
          <p:cNvPr id="72709" name="Object 5"/>
          <p:cNvGraphicFramePr>
            <a:graphicFrameLocks noChangeAspect="1"/>
          </p:cNvGraphicFramePr>
          <p:nvPr>
            <p:ph sz="half" idx="4294967295"/>
          </p:nvPr>
        </p:nvGraphicFramePr>
        <p:xfrm>
          <a:off x="971550" y="1916113"/>
          <a:ext cx="3024188" cy="4465637"/>
        </p:xfrm>
        <a:graphic>
          <a:graphicData uri="http://schemas.openxmlformats.org/presentationml/2006/ole">
            <p:oleObj spid="_x0000_s72709" name="Document" r:id="rId3" imgW="5926211" imgH="8814495" progId="Word.Document.8">
              <p:embed/>
            </p:oleObj>
          </a:graphicData>
        </a:graphic>
      </p:graphicFrame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971550" y="1916113"/>
            <a:ext cx="1871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2714" name="Text Box 10"/>
          <p:cNvSpPr txBox="1">
            <a:spLocks noChangeArrowheads="1"/>
          </p:cNvSpPr>
          <p:nvPr/>
        </p:nvSpPr>
        <p:spPr bwMode="auto">
          <a:xfrm>
            <a:off x="3635375" y="2205038"/>
            <a:ext cx="4537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72715" name="Object 11"/>
          <p:cNvGraphicFramePr>
            <a:graphicFrameLocks noChangeAspect="1"/>
          </p:cNvGraphicFramePr>
          <p:nvPr>
            <p:ph idx="1"/>
          </p:nvPr>
        </p:nvGraphicFramePr>
        <p:xfrm>
          <a:off x="5795963" y="1700213"/>
          <a:ext cx="2663825" cy="4608512"/>
        </p:xfrm>
        <a:graphic>
          <a:graphicData uri="http://schemas.openxmlformats.org/presentationml/2006/ole">
            <p:oleObj spid="_x0000_s72715" name="Document" r:id="rId4" imgW="6159999" imgH="8546757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Conclusions</a:t>
            </a:r>
          </a:p>
        </p:txBody>
      </p:sp>
      <p:sp>
        <p:nvSpPr>
          <p:cNvPr id="665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Planning surveys</a:t>
            </a:r>
          </a:p>
          <a:p>
            <a:r>
              <a:rPr lang="en-GB"/>
              <a:t>Be aware of S&amp;Ws of different options for surveying and counting</a:t>
            </a:r>
          </a:p>
          <a:p>
            <a:r>
              <a:rPr lang="en-GB"/>
              <a:t>Website resources </a:t>
            </a:r>
          </a:p>
        </p:txBody>
      </p:sp>
      <p:pic>
        <p:nvPicPr>
          <p:cNvPr id="66565" name="Picture 5" descr="Click here for a larger view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3860800"/>
            <a:ext cx="2303463" cy="1584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1258888" y="533400"/>
            <a:ext cx="7424737" cy="1023938"/>
          </a:xfrm>
        </p:spPr>
        <p:txBody>
          <a:bodyPr/>
          <a:lstStyle/>
          <a:p>
            <a:r>
              <a:rPr lang="en-GB"/>
              <a:t>Progress of the regional economy</a:t>
            </a:r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>
          <a:xfrm>
            <a:off x="684213" y="1905000"/>
            <a:ext cx="7999412" cy="4221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understood in terms of improvements in regional GVA/changes in productivity </a:t>
            </a:r>
          </a:p>
          <a:p>
            <a:pPr>
              <a:lnSpc>
                <a:spcPct val="90000"/>
              </a:lnSpc>
            </a:pPr>
            <a:r>
              <a:rPr lang="en-GB" dirty="0"/>
              <a:t>convergence and structural funds</a:t>
            </a:r>
          </a:p>
          <a:p>
            <a:pPr>
              <a:lnSpc>
                <a:spcPct val="90000"/>
              </a:lnSpc>
            </a:pPr>
            <a:r>
              <a:rPr lang="en-GB" dirty="0"/>
              <a:t>expect projects working with the built &amp; natural environment to influence elements of the tourism facing economy &amp; to have economic impacts in terms of GVA and employment improvements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E4G might……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>
          <a:xfrm>
            <a:off x="611188" y="1905000"/>
            <a:ext cx="8072437" cy="42211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dirty="0"/>
              <a:t>improve skills supply side for tourism </a:t>
            </a:r>
          </a:p>
          <a:p>
            <a:pPr>
              <a:lnSpc>
                <a:spcPct val="80000"/>
              </a:lnSpc>
            </a:pPr>
            <a:r>
              <a:rPr lang="en-GB" dirty="0"/>
              <a:t>safeguard existing tourism revenues, stopping leakages</a:t>
            </a:r>
          </a:p>
          <a:p>
            <a:pPr>
              <a:lnSpc>
                <a:spcPct val="80000"/>
              </a:lnSpc>
            </a:pPr>
            <a:r>
              <a:rPr lang="en-GB" dirty="0"/>
              <a:t>improve diversity of local offer and perhaps extend the season;</a:t>
            </a:r>
          </a:p>
          <a:p>
            <a:pPr>
              <a:lnSpc>
                <a:spcPct val="80000"/>
              </a:lnSpc>
            </a:pPr>
            <a:r>
              <a:rPr lang="en-GB" dirty="0"/>
              <a:t>change distribution of visitor types: perhaps more staying visitors; or changing the nature of average spending patterns in rural areas;</a:t>
            </a:r>
          </a:p>
          <a:p>
            <a:pPr>
              <a:lnSpc>
                <a:spcPct val="80000"/>
              </a:lnSpc>
            </a:pPr>
            <a:r>
              <a:rPr lang="en-GB" dirty="0"/>
              <a:t>change the connections between leisure activities / interests and other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xfrm>
            <a:off x="900113" y="533400"/>
            <a:ext cx="7783512" cy="1219200"/>
          </a:xfrm>
        </p:spPr>
        <p:txBody>
          <a:bodyPr/>
          <a:lstStyle/>
          <a:p>
            <a:r>
              <a:rPr lang="en-GB"/>
              <a:t>Don’t forget residents!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1"/>
          </p:nvPr>
        </p:nvSpPr>
        <p:spPr>
          <a:xfrm>
            <a:off x="827088" y="1905000"/>
            <a:ext cx="7856537" cy="42211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/>
              <a:t>A focus on the ‘visitor economy’ in performance indicators </a:t>
            </a:r>
          </a:p>
          <a:p>
            <a:pPr>
              <a:lnSpc>
                <a:spcPct val="80000"/>
              </a:lnSpc>
            </a:pPr>
            <a:r>
              <a:rPr lang="en-GB" sz="2800" u="sng" dirty="0"/>
              <a:t>But</a:t>
            </a:r>
            <a:r>
              <a:rPr lang="en-GB" sz="2800" dirty="0"/>
              <a:t> projects improving natural environment benefit local communities. 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Improved flow of services from the habitat may mean that local residents do not go outside of the community to spend money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…..and flow of social and environmental services deriving from project outcomes can spill over into the economic arena (areas more attractive to live in, locate in).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1116013" y="533400"/>
            <a:ext cx="7567612" cy="1219200"/>
          </a:xfrm>
        </p:spPr>
        <p:txBody>
          <a:bodyPr/>
          <a:lstStyle/>
          <a:p>
            <a:r>
              <a:rPr lang="en-GB"/>
              <a:t>Scale of benefits linked to E4G…..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body" idx="1"/>
          </p:nvPr>
        </p:nvSpPr>
        <p:spPr>
          <a:xfrm>
            <a:off x="755650" y="1916113"/>
            <a:ext cx="7927975" cy="42211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scale of regional economic benefits linked to project spending and levered tourism is related to the following;</a:t>
            </a:r>
          </a:p>
          <a:p>
            <a:pPr>
              <a:lnSpc>
                <a:spcPct val="90000"/>
              </a:lnSpc>
            </a:pPr>
            <a:r>
              <a:rPr lang="en-GB" sz="2400"/>
              <a:t>gross spending of project monies and related employment incomes in reference areas;</a:t>
            </a:r>
          </a:p>
          <a:p>
            <a:pPr>
              <a:lnSpc>
                <a:spcPct val="90000"/>
              </a:lnSpc>
            </a:pPr>
            <a:r>
              <a:rPr lang="en-GB" sz="2400"/>
              <a:t>new and safeguarded tourism revenues associated with the improved or maintained natural and man made capital;</a:t>
            </a:r>
          </a:p>
          <a:p>
            <a:pPr>
              <a:lnSpc>
                <a:spcPct val="90000"/>
              </a:lnSpc>
            </a:pPr>
            <a:r>
              <a:rPr lang="en-GB" sz="2400"/>
              <a:t>new employment and incomes connected long term to improved natural assets….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>
          <a:xfrm>
            <a:off x="1258888" y="533400"/>
            <a:ext cx="7885112" cy="1219200"/>
          </a:xfrm>
        </p:spPr>
        <p:txBody>
          <a:bodyPr/>
          <a:lstStyle/>
          <a:p>
            <a:r>
              <a:rPr lang="en-GB"/>
              <a:t>Economy wide effects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4294967295"/>
          </p:nvPr>
        </p:nvSpPr>
        <p:spPr>
          <a:xfrm>
            <a:off x="755650" y="1905000"/>
            <a:ext cx="7848600" cy="4221163"/>
          </a:xfrm>
        </p:spPr>
        <p:txBody>
          <a:bodyPr/>
          <a:lstStyle/>
          <a:p>
            <a:endParaRPr lang="en-GB"/>
          </a:p>
          <a:p>
            <a:r>
              <a:rPr lang="en-GB"/>
              <a:t>Direct + Indirect effects</a:t>
            </a:r>
          </a:p>
          <a:p>
            <a:r>
              <a:rPr lang="en-GB"/>
              <a:t>What influences regional economy-wide effects?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xfrm>
            <a:off x="684213" y="533400"/>
            <a:ext cx="7999412" cy="1219200"/>
          </a:xfrm>
        </p:spPr>
        <p:txBody>
          <a:bodyPr/>
          <a:lstStyle/>
          <a:p>
            <a:r>
              <a:rPr lang="en-GB"/>
              <a:t>Regional effects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>
          <a:xfrm>
            <a:off x="684213" y="1905000"/>
            <a:ext cx="7999412" cy="4221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400"/>
              <a:t>direction of spending i.e. how far is project-related spending tied to employment, and what are monies spent on </a:t>
            </a:r>
          </a:p>
          <a:p>
            <a:pPr>
              <a:lnSpc>
                <a:spcPct val="90000"/>
              </a:lnSpc>
            </a:pPr>
            <a:r>
              <a:rPr lang="en-GB" sz="2400"/>
              <a:t>what is levered tourism spending spent on</a:t>
            </a:r>
          </a:p>
          <a:p>
            <a:pPr>
              <a:lnSpc>
                <a:spcPct val="90000"/>
              </a:lnSpc>
            </a:pPr>
            <a:r>
              <a:rPr lang="en-GB" sz="2400"/>
              <a:t>where spending is on goods and services, then what proportion of these bought in local economy? </a:t>
            </a:r>
          </a:p>
          <a:p>
            <a:pPr>
              <a:lnSpc>
                <a:spcPct val="90000"/>
              </a:lnSpc>
            </a:pPr>
            <a:r>
              <a:rPr lang="en-GB" sz="2400"/>
              <a:t>also relevant is location of 1</a:t>
            </a:r>
            <a:r>
              <a:rPr lang="en-GB" sz="2400" baseline="30000"/>
              <a:t>st</a:t>
            </a:r>
            <a:r>
              <a:rPr lang="en-GB" sz="2400"/>
              <a:t> round spending e.g. even small expenditures need to be placed in their respective local economy contexts i.e. small spending in a remote rural community may have a stronger economic profile than the same amount in a core location</a:t>
            </a:r>
          </a:p>
          <a:p>
            <a:pPr>
              <a:lnSpc>
                <a:spcPct val="90000"/>
              </a:lnSpc>
            </a:pPr>
            <a:endParaRPr lang="en-GB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1116013" y="533400"/>
            <a:ext cx="7567612" cy="1219200"/>
          </a:xfrm>
        </p:spPr>
        <p:txBody>
          <a:bodyPr/>
          <a:lstStyle/>
          <a:p>
            <a:r>
              <a:rPr lang="en-GB"/>
              <a:t>Thorny issues to think about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827088" y="1905000"/>
            <a:ext cx="7856537" cy="4221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dirty="0" err="1"/>
              <a:t>Additionality</a:t>
            </a:r>
            <a:r>
              <a:rPr lang="en-GB" dirty="0"/>
              <a:t> (MEANS)</a:t>
            </a:r>
          </a:p>
          <a:p>
            <a:pPr>
              <a:lnSpc>
                <a:spcPct val="90000"/>
              </a:lnSpc>
            </a:pPr>
            <a:r>
              <a:rPr lang="en-GB" dirty="0"/>
              <a:t>Whole project impact or just the European funded element?</a:t>
            </a:r>
          </a:p>
          <a:p>
            <a:pPr>
              <a:lnSpc>
                <a:spcPct val="90000"/>
              </a:lnSpc>
            </a:pPr>
            <a:r>
              <a:rPr lang="en-GB" dirty="0"/>
              <a:t>What would have occurred without EU support?; </a:t>
            </a:r>
          </a:p>
          <a:p>
            <a:pPr>
              <a:lnSpc>
                <a:spcPct val="90000"/>
              </a:lnSpc>
            </a:pPr>
            <a:r>
              <a:rPr lang="en-GB" dirty="0"/>
              <a:t>Could money have been used more efficiently </a:t>
            </a:r>
          </a:p>
          <a:p>
            <a:pPr>
              <a:lnSpc>
                <a:spcPct val="90000"/>
              </a:lnSpc>
            </a:pPr>
            <a:r>
              <a:rPr lang="en-GB" dirty="0"/>
              <a:t>Can outputs be credited to the project (tourism, weather, currency…)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cking clock design template">
  <a:themeElements>
    <a:clrScheme name="Ticking cloc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cking clock design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cking cloc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cking cloc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cking cloc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cking cloc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cking cloc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cking cloc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cking cloc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cking cloc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cking cloc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cking cloc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cking cloc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cking cloc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8_Office Theme">
  <a:themeElements>
    <a:clrScheme name="8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8_Office Theme">
      <a:majorFont>
        <a:latin typeface="Trebuchet MS"/>
        <a:ea typeface="MS PGothic"/>
        <a:cs typeface=""/>
      </a:majorFont>
      <a:minorFont>
        <a:latin typeface="Trebuchet M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9_Office Theme">
  <a:themeElements>
    <a:clrScheme name="9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9_Office Theme">
      <a:majorFont>
        <a:latin typeface="Trebuchet MS"/>
        <a:ea typeface="MS PGothic"/>
        <a:cs typeface=""/>
      </a:majorFont>
      <a:minorFont>
        <a:latin typeface="Trebuchet M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9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0_Office Theme">
  <a:themeElements>
    <a:clrScheme name="10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0_Office Theme">
      <a:majorFont>
        <a:latin typeface="Trebuchet MS"/>
        <a:ea typeface="MS PGothic"/>
        <a:cs typeface=""/>
      </a:majorFont>
      <a:minorFont>
        <a:latin typeface="Trebuchet M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0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1_Office Theme">
  <a:themeElements>
    <a:clrScheme name="11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1_Office Theme">
      <a:majorFont>
        <a:latin typeface="Trebuchet MS"/>
        <a:ea typeface="MS PGothic"/>
        <a:cs typeface=""/>
      </a:majorFont>
      <a:minorFont>
        <a:latin typeface="Trebuchet M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1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Theme">
      <a:majorFont>
        <a:latin typeface="Trebuchet MS"/>
        <a:ea typeface="MS PGothic"/>
        <a:cs typeface=""/>
      </a:majorFont>
      <a:minorFont>
        <a:latin typeface="Trebuchet M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Trebuchet MS"/>
        <a:ea typeface="MS PGothic"/>
        <a:cs typeface=""/>
      </a:majorFont>
      <a:minorFont>
        <a:latin typeface="Trebuchet M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Office Theme">
  <a:themeElements>
    <a:clrScheme name="2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Office Theme">
      <a:majorFont>
        <a:latin typeface="Trebuchet MS"/>
        <a:ea typeface="MS PGothic"/>
        <a:cs typeface=""/>
      </a:majorFont>
      <a:minorFont>
        <a:latin typeface="Trebuchet M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Office Theme">
  <a:themeElements>
    <a:clrScheme name="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_Office Theme">
      <a:majorFont>
        <a:latin typeface="Trebuchet MS"/>
        <a:ea typeface="MS PGothic"/>
        <a:cs typeface=""/>
      </a:majorFont>
      <a:minorFont>
        <a:latin typeface="Trebuchet M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Office Theme">
  <a:themeElements>
    <a:clrScheme name="4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4_Office Theme">
      <a:majorFont>
        <a:latin typeface="Trebuchet MS"/>
        <a:ea typeface="MS PGothic"/>
        <a:cs typeface=""/>
      </a:majorFont>
      <a:minorFont>
        <a:latin typeface="Trebuchet M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Office Theme">
  <a:themeElements>
    <a:clrScheme name="5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5_Office Theme">
      <a:majorFont>
        <a:latin typeface="Trebuchet MS"/>
        <a:ea typeface="MS PGothic"/>
        <a:cs typeface=""/>
      </a:majorFont>
      <a:minorFont>
        <a:latin typeface="Trebuchet M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Office Theme">
  <a:themeElements>
    <a:clrScheme name="6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6_Office Theme">
      <a:majorFont>
        <a:latin typeface="Trebuchet MS"/>
        <a:ea typeface="MS PGothic"/>
        <a:cs typeface=""/>
      </a:majorFont>
      <a:minorFont>
        <a:latin typeface="Trebuchet M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Office Theme">
  <a:themeElements>
    <a:clrScheme name="7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7_Office Theme">
      <a:majorFont>
        <a:latin typeface="Trebuchet MS"/>
        <a:ea typeface="MS PGothic"/>
        <a:cs typeface=""/>
      </a:majorFont>
      <a:minorFont>
        <a:latin typeface="Trebuchet MS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1518</Words>
  <Application>Microsoft Office PowerPoint</Application>
  <PresentationFormat>On-screen Show (4:3)</PresentationFormat>
  <Paragraphs>153</Paragraphs>
  <Slides>29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3" baseType="lpstr">
      <vt:lpstr>Ticking clock design template</vt:lpstr>
      <vt:lpstr>1_Office Theme</vt:lpstr>
      <vt:lpstr>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Document</vt:lpstr>
      <vt:lpstr>E4G</vt:lpstr>
      <vt:lpstr>Some opening issues for the day</vt:lpstr>
      <vt:lpstr>Progress of the regional economy</vt:lpstr>
      <vt:lpstr>E4G might……</vt:lpstr>
      <vt:lpstr>Don’t forget residents!</vt:lpstr>
      <vt:lpstr>Scale of benefits linked to E4G…..</vt:lpstr>
      <vt:lpstr>Economy wide effects</vt:lpstr>
      <vt:lpstr>Regional effects</vt:lpstr>
      <vt:lpstr>Thorny issues to think about</vt:lpstr>
      <vt:lpstr>Other tricky issues</vt:lpstr>
      <vt:lpstr>How big is gap gross &amp; net??</vt:lpstr>
      <vt:lpstr>Summary</vt:lpstr>
      <vt:lpstr>The E4G Toolkit</vt:lpstr>
      <vt:lpstr>Expectations?</vt:lpstr>
      <vt:lpstr>What resources are available to help?</vt:lpstr>
      <vt:lpstr>What needs to be done? (1)</vt:lpstr>
      <vt:lpstr>E-Flyer Returns to date:</vt:lpstr>
      <vt:lpstr>What needs to be done? (2)</vt:lpstr>
      <vt:lpstr>When</vt:lpstr>
      <vt:lpstr>Visitor volumes…</vt:lpstr>
      <vt:lpstr>Options ?</vt:lpstr>
      <vt:lpstr>Generic planning and issues</vt:lpstr>
      <vt:lpstr>Website resources F2-F4</vt:lpstr>
      <vt:lpstr>Visitor/Vehicle Counting Methodologies: When To Count?</vt:lpstr>
      <vt:lpstr>Suggested framework</vt:lpstr>
      <vt:lpstr>Surveys</vt:lpstr>
      <vt:lpstr>Possible survey methods</vt:lpstr>
      <vt:lpstr>Website resources F5-F6</vt:lpstr>
      <vt:lpstr>Conclusions</vt:lpstr>
    </vt:vector>
  </TitlesOfParts>
  <Company>Cardiff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E4G</dc:title>
  <dc:creator>INSRV</dc:creator>
  <cp:lastModifiedBy>sbsndr</cp:lastModifiedBy>
  <cp:revision>27</cp:revision>
  <dcterms:created xsi:type="dcterms:W3CDTF">2010-03-15T17:44:50Z</dcterms:created>
  <dcterms:modified xsi:type="dcterms:W3CDTF">2010-09-14T10:11:53Z</dcterms:modified>
</cp:coreProperties>
</file>