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79" r:id="rId8"/>
    <p:sldId id="263" r:id="rId9"/>
    <p:sldId id="280" r:id="rId10"/>
    <p:sldId id="264" r:id="rId11"/>
    <p:sldId id="281" r:id="rId12"/>
    <p:sldId id="266" r:id="rId13"/>
    <p:sldId id="282" r:id="rId14"/>
    <p:sldId id="265" r:id="rId15"/>
    <p:sldId id="267" r:id="rId16"/>
    <p:sldId id="268" r:id="rId17"/>
    <p:sldId id="269" r:id="rId18"/>
    <p:sldId id="271" r:id="rId19"/>
    <p:sldId id="272" r:id="rId20"/>
    <p:sldId id="273" r:id="rId21"/>
    <p:sldId id="274" r:id="rId22"/>
    <p:sldId id="270" r:id="rId23"/>
    <p:sldId id="276" r:id="rId24"/>
    <p:sldId id="275" r:id="rId25"/>
    <p:sldId id="277" r:id="rId26"/>
    <p:sldId id="278" r:id="rId2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FF66"/>
    <a:srgbClr val="D0D8E8"/>
    <a:srgbClr val="E9EDF4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37" autoAdjust="0"/>
    <p:restoredTop sz="90625" autoAdjust="0"/>
  </p:normalViewPr>
  <p:slideViewPr>
    <p:cSldViewPr>
      <p:cViewPr>
        <p:scale>
          <a:sx n="66" d="100"/>
          <a:sy n="66" d="100"/>
        </p:scale>
        <p:origin x="-2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54511DC3-EDD3-4ECD-877D-6BD0AF297DDE}" type="datetimeFigureOut">
              <a:rPr lang="en-GB"/>
              <a:pPr/>
              <a:t>22/07/2013</a:t>
            </a:fld>
            <a:endParaRPr lang="en-GB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GB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36577312-F0F2-4EF5-B7A4-726DDC4793C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842D8D8-D571-4DA2-A9DC-F9AF02CDD7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Why we are all here, because visits is easy, but job creation is hard.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E1777-067B-460D-822D-434E8A5E5A04}" type="slidenum">
              <a:rPr lang="en-GB"/>
              <a:pPr/>
              <a:t>23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Plus good practice examples to help tell the story and stop final report being dry.</a:t>
            </a:r>
          </a:p>
          <a:p>
            <a:pPr eaLnBrk="1" hangingPunct="1"/>
            <a:r>
              <a:rPr lang="en-GB" smtClean="0"/>
              <a:t>Dare Valley, and Six Bells done surveys. Plus surveys at WHC in Blaenavon.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850E2C-D766-4D9E-8E41-A995F859DCFF}" type="slidenum">
              <a:rPr lang="en-GB"/>
              <a:pPr/>
              <a:t>24</a:t>
            </a:fld>
            <a:endParaRPr lang="en-GB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Do the community groups have the resources, and how to reach them all easily.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43C14B-2516-4B0A-98D2-8488311B3F88}" type="slidenum">
              <a:rPr lang="en-GB"/>
              <a:pPr/>
              <a:t>25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Health- got origin, </a:t>
            </a:r>
          </a:p>
          <a:p>
            <a:pPr eaLnBrk="1" hangingPunct="1"/>
            <a:r>
              <a:rPr lang="en-GB" smtClean="0"/>
              <a:t>Transport –got 1200x data on origin, mode of travel</a:t>
            </a:r>
          </a:p>
          <a:p>
            <a:pPr eaLnBrk="1" hangingPunct="1"/>
            <a:r>
              <a:rPr lang="en-GB" smtClean="0"/>
              <a:t>Without any ERDF contribution</a:t>
            </a:r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5C8399-CCA9-486A-B7C2-904D01DA5110}" type="slidenum">
              <a:rPr lang="en-GB"/>
              <a:pPr/>
              <a:t>15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Minimum eighteen days- most JPS chosen automatic counters.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8F4A5F-D642-4B75-9AEF-9E523391F98B}" type="slidenum">
              <a:rPr lang="en-GB"/>
              <a:pPr/>
              <a:t>16</a:t>
            </a:fld>
            <a:endParaRPr lang="en-GB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Day constrained by time so chosen LAs with most projects.  Grouped others in where made sense, e.g. FCW.  Others know and will get the same level of service.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B850B3-7D7F-426D-B563-6DE4B966D820}" type="slidenum">
              <a:rPr lang="en-GB"/>
              <a:pPr/>
              <a:t>17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All LA reps for events, interpretation, capital present and future projects.</a:t>
            </a:r>
          </a:p>
          <a:p>
            <a:pPr eaLnBrk="1" hangingPunct="1"/>
            <a:r>
              <a:rPr lang="en-GB" smtClean="0"/>
              <a:t>Took the risk that we could allow LAs to nominate their site for surveys.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20A9E1-AACB-4633-8CE1-97036A2160CE}" type="slidenum">
              <a:rPr lang="en-GB"/>
              <a:pPr/>
              <a:t>18</a:t>
            </a:fld>
            <a:endParaRPr lang="en-GB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Surveys to be completed at Blaenavon WHS instead.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3F0C77-11DB-4F34-8E4C-931F993D5E73}" type="slidenum">
              <a:rPr lang="en-GB"/>
              <a:pPr/>
              <a:t>19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WERU happy to approve variant questionnaires.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D7315-9352-4A5B-9B6B-BB625BC17B18}" type="slidenum">
              <a:rPr lang="en-GB"/>
              <a:pPr/>
              <a:t>20</a:t>
            </a:fld>
            <a:endParaRPr lang="en-GB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NPTCBC opted to collect surveys at Gnoll Estate Country Park instead, where there is a visitor centre.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D60371-1CFE-48A2-A812-3C834110DB7C}" type="slidenum">
              <a:rPr lang="en-GB"/>
              <a:pPr/>
              <a:t>21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NPTCBC opted to collect surveys at Gnoll Estate Country Park instead, where there is a visitor centre.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5B305C-69CF-4B37-B9B4-FB225452400A}" type="slidenum">
              <a:rPr lang="en-GB"/>
              <a:pPr/>
              <a:t>22</a:t>
            </a:fld>
            <a:endParaRPr lang="en-GB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 smtClean="0"/>
              <a:t>All sites would need to collect survey information</a:t>
            </a:r>
          </a:p>
          <a:p>
            <a:pPr eaLnBrk="1" hangingPunct="1"/>
            <a:r>
              <a:rPr lang="en-GB" smtClean="0"/>
              <a:t> Existing questionnaires could not be used</a:t>
            </a:r>
          </a:p>
          <a:p>
            <a:pPr eaLnBrk="1" hangingPunct="1"/>
            <a:r>
              <a:rPr lang="en-GB" smtClean="0"/>
              <a:t> Need to distinguish between visitors coming to new cycle route or interpretation board next to it.</a:t>
            </a:r>
          </a:p>
          <a:p>
            <a:pPr eaLnBrk="1" hangingPunct="1"/>
            <a:r>
              <a:rPr lang="en-GB" smtClean="0"/>
              <a:t> WERU will input the data</a:t>
            </a:r>
          </a:p>
          <a:p>
            <a:pPr eaLnBrk="1" hangingPunct="1"/>
            <a:r>
              <a:rPr lang="en-GB" smtClean="0"/>
              <a:t>- Each LA needs to provide more than 100 surveys.</a:t>
            </a:r>
          </a:p>
          <a:p>
            <a:pPr eaLnBrk="1" hangingPunct="1"/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8AD1-30A5-43E8-B67C-D5EAFEC3E1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F1C17-4886-4D36-9DC5-90162A1139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19C10-FE07-472F-B498-ADECCB214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77778-76A0-4B0C-956A-78395008772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23604-5108-4B33-9C75-F7ADFA45B7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98EFE-1259-4F61-8D4C-C83225D68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9397-EE75-4C03-91BE-3270CF3489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577B8-C59D-4020-AD13-448A46282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F0AD9-8156-432C-92F1-77DF03A936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B8B70-7B0E-48E1-B9D5-4A1C7B981C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DFDC-832A-447D-9E34-D39CDB2E31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B6B59-5BFA-406A-8118-BC1AB4094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781A61C-DCD3-49C0-9E22-34691A7C14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4g.org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gayle.wootton@wales.gsi.gov.uk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539750" y="1916113"/>
            <a:ext cx="7920038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400" b="1">
              <a:latin typeface="Corbe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b="1">
                <a:latin typeface="Corbel" pitchFamily="34" charset="0"/>
              </a:rPr>
              <a:t>The Local Authority Response to the E4G M&amp;E challenge with reference to</a:t>
            </a:r>
            <a:r>
              <a:rPr lang="en-GB" sz="2400">
                <a:latin typeface="Corbel" pitchFamily="34" charset="0"/>
              </a:rPr>
              <a:t> </a:t>
            </a:r>
            <a:r>
              <a:rPr lang="en-GB" sz="2400" b="1">
                <a:latin typeface="Corbel" pitchFamily="34" charset="0"/>
              </a:rPr>
              <a:t>Valleys Regional Park</a:t>
            </a:r>
            <a:r>
              <a:rPr lang="en-GB" sz="2400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endParaRPr lang="en-GB" sz="24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 sz="24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Gayle Wootton</a:t>
            </a:r>
          </a:p>
          <a:p>
            <a:r>
              <a:rPr lang="en-GB">
                <a:latin typeface="Corbel" pitchFamily="34" charset="0"/>
              </a:rPr>
              <a:t>Environment Projects Manager</a:t>
            </a:r>
          </a:p>
          <a:p>
            <a:r>
              <a:rPr lang="en-GB">
                <a:latin typeface="Corbel" pitchFamily="34" charset="0"/>
              </a:rPr>
              <a:t>Valleys Regional Park</a:t>
            </a:r>
          </a:p>
          <a:p>
            <a:r>
              <a:rPr lang="en-GB">
                <a:latin typeface="Corbel" pitchFamily="34" charset="0"/>
              </a:rPr>
              <a:t>gayle.wootton@wales.gsi.gov.uk</a:t>
            </a:r>
          </a:p>
        </p:txBody>
      </p:sp>
      <p:pic>
        <p:nvPicPr>
          <p:cNvPr id="2054" name="Picture 6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3716338"/>
            <a:ext cx="3313112" cy="2398712"/>
          </a:xfrm>
          <a:prstGeom prst="rect">
            <a:avLst/>
          </a:prstGeom>
          <a:noFill/>
        </p:spPr>
      </p:pic>
      <p:pic>
        <p:nvPicPr>
          <p:cNvPr id="2055" name="Picture 7" descr="positive_bi_40mm WA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51725" y="188913"/>
            <a:ext cx="1438275" cy="117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11306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11307" name="Picture 43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2295" name="TextBox 8"/>
          <p:cNvSpPr txBox="1">
            <a:spLocks noChangeArrowheads="1"/>
          </p:cNvSpPr>
          <p:nvPr/>
        </p:nvSpPr>
        <p:spPr bwMode="auto">
          <a:xfrm>
            <a:off x="1835150" y="177323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995738" y="1700213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6732588" y="18446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rbel" pitchFamily="34" charset="0"/>
              </a:rPr>
              <a:t>Events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900113" y="1844675"/>
            <a:ext cx="4681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Corbel" pitchFamily="34" charset="0"/>
              </a:rPr>
              <a:t>Community Tourism &amp; Ambassadors</a:t>
            </a:r>
          </a:p>
        </p:txBody>
      </p:sp>
      <p:pic>
        <p:nvPicPr>
          <p:cNvPr id="12303" name="Picture 15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68313" y="2349500"/>
            <a:ext cx="2828924" cy="3763963"/>
            <a:chOff x="468313" y="2349500"/>
            <a:chExt cx="2828924" cy="3763963"/>
          </a:xfrm>
        </p:grpSpPr>
        <p:sp>
          <p:nvSpPr>
            <p:cNvPr id="3075" name="AutoShape 3"/>
            <p:cNvSpPr>
              <a:spLocks noChangeAspect="1" noChangeArrowheads="1" noTextEdit="1"/>
            </p:cNvSpPr>
            <p:nvPr/>
          </p:nvSpPr>
          <p:spPr bwMode="auto">
            <a:xfrm>
              <a:off x="468313" y="2349500"/>
              <a:ext cx="2824162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68313" y="2349500"/>
              <a:ext cx="2828924" cy="376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6084888" y="2349500"/>
            <a:ext cx="2493962" cy="3781425"/>
            <a:chOff x="6084888" y="2349500"/>
            <a:chExt cx="2493962" cy="3781425"/>
          </a:xfrm>
        </p:grpSpPr>
        <p:sp>
          <p:nvSpPr>
            <p:cNvPr id="3079" name="AutoShape 7"/>
            <p:cNvSpPr>
              <a:spLocks noChangeAspect="1" noChangeArrowheads="1" noTextEdit="1"/>
            </p:cNvSpPr>
            <p:nvPr/>
          </p:nvSpPr>
          <p:spPr bwMode="auto">
            <a:xfrm>
              <a:off x="6084888" y="2349500"/>
              <a:ext cx="2481262" cy="376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084888" y="2349500"/>
              <a:ext cx="2493962" cy="378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3318" name="Text Box 42"/>
          <p:cNvSpPr txBox="1">
            <a:spLocks noChangeArrowheads="1"/>
          </p:cNvSpPr>
          <p:nvPr/>
        </p:nvSpPr>
        <p:spPr bwMode="auto">
          <a:xfrm>
            <a:off x="539750" y="1700213"/>
            <a:ext cx="36004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• </a:t>
            </a:r>
            <a:r>
              <a:rPr lang="en-GB" sz="1600">
                <a:latin typeface="Corbel" pitchFamily="34" charset="0"/>
              </a:rPr>
              <a:t>Welsh Assembly Government (DE&amp;T)</a:t>
            </a:r>
          </a:p>
          <a:p>
            <a:r>
              <a:rPr lang="en-GB" sz="1600">
                <a:latin typeface="Corbel" pitchFamily="34" charset="0"/>
              </a:rPr>
              <a:t>• Countryside Council for Wales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Environment Agency Wales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</a:t>
            </a:r>
            <a:r>
              <a:rPr lang="en-GB" sz="1600">
                <a:latin typeface="Corbel" pitchFamily="34" charset="0"/>
              </a:rPr>
              <a:t> 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Forestry Commission Wales</a:t>
            </a:r>
            <a:r>
              <a:rPr lang="en-GB" sz="1600">
                <a:latin typeface="Corbel" pitchFamily="34" charset="0"/>
              </a:rPr>
              <a:t> </a:t>
            </a:r>
          </a:p>
          <a:p>
            <a:r>
              <a:rPr lang="en-GB" sz="1600">
                <a:latin typeface="Corbel" pitchFamily="34" charset="0"/>
              </a:rPr>
              <a:t>• Visit Wales, WAG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Capital Regional Tourism</a:t>
            </a:r>
          </a:p>
          <a:p>
            <a:r>
              <a:rPr lang="en-GB" sz="1600">
                <a:latin typeface="Corbel" pitchFamily="34" charset="0"/>
              </a:rPr>
              <a:t>• South West Wales Tourism Partnership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Dwr Cymru/Welsh Water</a:t>
            </a:r>
          </a:p>
          <a:p>
            <a:r>
              <a:rPr lang="en-GB" sz="1600">
                <a:latin typeface="Corbel" pitchFamily="34" charset="0"/>
              </a:rPr>
              <a:t>• British Waterways</a:t>
            </a:r>
          </a:p>
          <a:p>
            <a:r>
              <a:rPr lang="en-GB" sz="1600">
                <a:latin typeface="Corbel" pitchFamily="34" charset="0"/>
              </a:rPr>
              <a:t>• Sports Council for Wales</a:t>
            </a:r>
          </a:p>
          <a:p>
            <a:r>
              <a:rPr lang="en-GB" sz="1600">
                <a:latin typeface="Corbel" pitchFamily="34" charset="0"/>
              </a:rPr>
              <a:t>• BTCV</a:t>
            </a:r>
          </a:p>
          <a:p>
            <a:r>
              <a:rPr lang="en-GB" sz="1600">
                <a:latin typeface="Corbel" pitchFamily="34" charset="0"/>
              </a:rPr>
              <a:t>• Keep Wales Tidy</a:t>
            </a:r>
          </a:p>
          <a:p>
            <a:r>
              <a:rPr lang="en-GB" sz="1600">
                <a:latin typeface="Corbel" pitchFamily="34" charset="0"/>
              </a:rPr>
              <a:t>• CADW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National Museums of Wales</a:t>
            </a:r>
          </a:p>
          <a:p>
            <a:r>
              <a:rPr lang="en-GB" sz="1600">
                <a:latin typeface="Corbel" pitchFamily="34" charset="0"/>
              </a:rPr>
              <a:t>• Cynnal Cymru/Sustain Wales</a:t>
            </a:r>
          </a:p>
          <a:p>
            <a:r>
              <a:rPr lang="en-GB" sz="1600">
                <a:latin typeface="Corbel" pitchFamily="34" charset="0"/>
              </a:rPr>
              <a:t>• 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Dulais Valley Development Trust</a:t>
            </a:r>
          </a:p>
          <a:p>
            <a:r>
              <a:rPr lang="en-GB" sz="1600">
                <a:latin typeface="Corbel" pitchFamily="34" charset="0"/>
              </a:rPr>
              <a:t>• SEWTA</a:t>
            </a:r>
          </a:p>
          <a:p>
            <a:r>
              <a:rPr lang="en-GB" sz="1600">
                <a:latin typeface="Corbel" pitchFamily="34" charset="0"/>
              </a:rPr>
              <a:t>• SWWITCH</a:t>
            </a:r>
          </a:p>
          <a:p>
            <a:r>
              <a:rPr lang="en-GB" sz="1600">
                <a:latin typeface="Corbel" pitchFamily="34" charset="0"/>
              </a:rPr>
              <a:t>• FCGCF</a:t>
            </a:r>
          </a:p>
        </p:txBody>
      </p:sp>
      <p:sp>
        <p:nvSpPr>
          <p:cNvPr id="13319" name="Text Box 43"/>
          <p:cNvSpPr txBox="1">
            <a:spLocks noChangeArrowheads="1"/>
          </p:cNvSpPr>
          <p:nvPr/>
        </p:nvSpPr>
        <p:spPr bwMode="auto">
          <a:xfrm>
            <a:off x="4643438" y="1700213"/>
            <a:ext cx="36718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solidFill>
                  <a:schemeClr val="folHlink"/>
                </a:solidFill>
              </a:rPr>
              <a:t>• 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Groundwork Wales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Groundwork Trusts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</a:t>
            </a:r>
            <a:r>
              <a:rPr lang="en-GB" sz="1600">
                <a:latin typeface="Corbel" pitchFamily="34" charset="0"/>
              </a:rPr>
              <a:t> 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Blaenau Gwent CBC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Bridgend CBC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Caerphilly CBC </a:t>
            </a:r>
          </a:p>
          <a:p>
            <a:r>
              <a:rPr lang="en-GB" sz="1600">
                <a:latin typeface="Corbel" pitchFamily="34" charset="0"/>
              </a:rPr>
              <a:t>• Cardiff CC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Carmarthenshire CC </a:t>
            </a:r>
          </a:p>
          <a:p>
            <a:r>
              <a:rPr lang="en-GB" sz="1600">
                <a:latin typeface="Corbel" pitchFamily="34" charset="0"/>
              </a:rPr>
              <a:t>• Monmouthshire CC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Merthyr Tydfil CBC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Neath Port Talbot CBC </a:t>
            </a:r>
          </a:p>
          <a:p>
            <a:r>
              <a:rPr lang="en-GB" sz="1600">
                <a:latin typeface="Corbel" pitchFamily="34" charset="0"/>
              </a:rPr>
              <a:t>• Newport City Council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Rhondda Cynon Taf CBC 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Swansea CC</a:t>
            </a:r>
          </a:p>
          <a:p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• Torfaen CBC </a:t>
            </a:r>
          </a:p>
          <a:p>
            <a:r>
              <a:rPr lang="en-GB" sz="1600">
                <a:latin typeface="Corbel" pitchFamily="34" charset="0"/>
              </a:rPr>
              <a:t>• Brecon Beacons NPA</a:t>
            </a:r>
          </a:p>
          <a:p>
            <a:r>
              <a:rPr lang="en-GB" sz="1600">
                <a:latin typeface="Corbel" pitchFamily="34" charset="0"/>
              </a:rPr>
              <a:t>• Gwent Wildlife Trust</a:t>
            </a:r>
          </a:p>
          <a:p>
            <a:r>
              <a:rPr lang="en-GB" sz="1600">
                <a:latin typeface="Corbel" pitchFamily="34" charset="0"/>
              </a:rPr>
              <a:t>• Wildlife Trusts of South &amp; West Wales</a:t>
            </a:r>
          </a:p>
          <a:p>
            <a:r>
              <a:rPr lang="en-GB" sz="1600">
                <a:latin typeface="Corbel" pitchFamily="34" charset="0"/>
              </a:rPr>
              <a:t>• RSPB</a:t>
            </a:r>
          </a:p>
          <a:p>
            <a:r>
              <a:rPr lang="en-GB" sz="1600">
                <a:latin typeface="Corbel" pitchFamily="34" charset="0"/>
              </a:rPr>
              <a:t>• </a:t>
            </a:r>
            <a:r>
              <a:rPr lang="en-GB" sz="1600">
                <a:solidFill>
                  <a:schemeClr val="folHlink"/>
                </a:solidFill>
                <a:latin typeface="Corbel" pitchFamily="34" charset="0"/>
              </a:rPr>
              <a:t>Sustrans </a:t>
            </a:r>
          </a:p>
        </p:txBody>
      </p:sp>
      <p:sp>
        <p:nvSpPr>
          <p:cNvPr id="13320" name="Text Box 44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Joint Project Sponsors</a:t>
            </a:r>
          </a:p>
        </p:txBody>
      </p:sp>
      <p:pic>
        <p:nvPicPr>
          <p:cNvPr id="13322" name="Picture 10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52231" name="Text Box 43"/>
          <p:cNvSpPr txBox="1">
            <a:spLocks noChangeArrowheads="1"/>
          </p:cNvSpPr>
          <p:nvPr/>
        </p:nvSpPr>
        <p:spPr bwMode="auto">
          <a:xfrm>
            <a:off x="4643438" y="1700213"/>
            <a:ext cx="3671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>
              <a:solidFill>
                <a:schemeClr val="folHlink"/>
              </a:solidFill>
              <a:latin typeface="Corbel" pitchFamily="34" charset="0"/>
            </a:endParaRPr>
          </a:p>
        </p:txBody>
      </p:sp>
      <p:sp>
        <p:nvSpPr>
          <p:cNvPr id="52232" name="Text Box 44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Project Outputs</a:t>
            </a:r>
          </a:p>
        </p:txBody>
      </p:sp>
      <p:graphicFrame>
        <p:nvGraphicFramePr>
          <p:cNvPr id="52324" name="Group 100"/>
          <p:cNvGraphicFramePr>
            <a:graphicFrameLocks noGrp="1"/>
          </p:cNvGraphicFramePr>
          <p:nvPr/>
        </p:nvGraphicFramePr>
        <p:xfrm>
          <a:off x="611188" y="1700213"/>
          <a:ext cx="8064500" cy="4975226"/>
        </p:xfrm>
        <a:graphic>
          <a:graphicData uri="http://schemas.openxmlformats.org/drawingml/2006/table">
            <a:tbl>
              <a:tblPr/>
              <a:tblGrid>
                <a:gridCol w="2689225"/>
                <a:gridCol w="2686050"/>
                <a:gridCol w="2689225"/>
              </a:tblGrid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Primary Outputs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Programme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VRP Target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Initiatives Developing the Natural &amp;/or Historic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Managed access to the Countryside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80km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95263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Primary Results Indicator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Visits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196,000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Jobs Created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809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Participants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Qualifications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52325" name="Picture 101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1844675"/>
            <a:ext cx="3887787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>
              <a:latin typeface="Corbel" pitchFamily="34" charset="0"/>
            </a:endParaRPr>
          </a:p>
          <a:p>
            <a:r>
              <a:rPr lang="en-GB">
                <a:latin typeface="Corbel" pitchFamily="34" charset="0"/>
              </a:rPr>
              <a:t>Part of WERU contract, each E4G project must produce;</a:t>
            </a:r>
          </a:p>
          <a:p>
            <a:endParaRPr lang="en-GB">
              <a:latin typeface="Corbel" pitchFamily="34" charset="0"/>
            </a:endParaRPr>
          </a:p>
          <a:p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Visitor counts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1,200 completed surveys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500 Valleys Cycle Network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500 Visitor Centre Improvements</a:t>
            </a:r>
          </a:p>
          <a:p>
            <a:pPr lvl="1"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200 Events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Site energy returns </a:t>
            </a:r>
          </a:p>
          <a:p>
            <a:pPr>
              <a:buFontTx/>
              <a:buChar char="-"/>
            </a:pPr>
            <a:endParaRPr lang="en-GB">
              <a:latin typeface="Corbel" pitchFamily="34" charset="0"/>
            </a:endParaRPr>
          </a:p>
        </p:txBody>
      </p:sp>
      <p:sp>
        <p:nvSpPr>
          <p:cNvPr id="14342" name="Text Box 43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M&amp;E Requirements</a:t>
            </a:r>
          </a:p>
        </p:txBody>
      </p:sp>
      <p:sp>
        <p:nvSpPr>
          <p:cNvPr id="14343" name="Text Box 44"/>
          <p:cNvSpPr txBox="1">
            <a:spLocks noChangeArrowheads="1"/>
          </p:cNvSpPr>
          <p:nvPr/>
        </p:nvSpPr>
        <p:spPr bwMode="auto">
          <a:xfrm>
            <a:off x="4500563" y="371633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4344" name="Picture 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1773238"/>
            <a:ext cx="438785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r>
              <a:rPr lang="en-GB">
                <a:latin typeface="Corbel" pitchFamily="34" charset="0"/>
              </a:rPr>
              <a:t>Therefore, each VRP project must produce;</a:t>
            </a:r>
          </a:p>
          <a:p>
            <a:endParaRPr lang="en-GB">
              <a:latin typeface="Corbel" pitchFamily="34" charset="0"/>
            </a:endParaRPr>
          </a:p>
          <a:p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Project flyer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Visitor counts over one calendar year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Contribution to 1,200 completed surveys</a:t>
            </a:r>
          </a:p>
          <a:p>
            <a:pPr>
              <a:lnSpc>
                <a:spcPct val="130000"/>
              </a:lnSpc>
              <a:buFontTx/>
              <a:buChar char="-"/>
            </a:pPr>
            <a:r>
              <a:rPr lang="en-GB">
                <a:latin typeface="Corbel" pitchFamily="34" charset="0"/>
              </a:rPr>
              <a:t> Site energy returns, where applicable</a:t>
            </a:r>
          </a:p>
          <a:p>
            <a:pPr>
              <a:lnSpc>
                <a:spcPct val="130000"/>
              </a:lnSpc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</a:pPr>
            <a:r>
              <a:rPr lang="en-GB">
                <a:latin typeface="Corbel" pitchFamily="34" charset="0"/>
              </a:rPr>
              <a:t>Grant conditional on;</a:t>
            </a:r>
          </a:p>
          <a:p>
            <a:pPr>
              <a:lnSpc>
                <a:spcPct val="130000"/>
              </a:lnSpc>
            </a:pPr>
            <a:endParaRPr lang="en-GB">
              <a:latin typeface="Corbel" pitchFamily="34" charset="0"/>
            </a:endParaRPr>
          </a:p>
          <a:p>
            <a:pPr>
              <a:lnSpc>
                <a:spcPct val="130000"/>
              </a:lnSpc>
            </a:pPr>
            <a:r>
              <a:rPr lang="en-GB" b="1">
                <a:latin typeface="Corbel" pitchFamily="34" charset="0"/>
              </a:rPr>
              <a:t>‘Your commitment to contribute to the monitoring &amp; evaluation plan for the project, co-ordinated by the Welsh Economy Research Unit (guidance available at </a:t>
            </a:r>
            <a:r>
              <a:rPr lang="en-GB" b="1">
                <a:latin typeface="Corbel" pitchFamily="34" charset="0"/>
                <a:hlinkClick r:id="rId3"/>
              </a:rPr>
              <a:t>www.e4g.org.uk</a:t>
            </a:r>
            <a:r>
              <a:rPr lang="en-GB" b="1">
                <a:latin typeface="Corbel" pitchFamily="34" charset="0"/>
              </a:rPr>
              <a:t>);’ </a:t>
            </a:r>
          </a:p>
          <a:p>
            <a:pPr>
              <a:buFontTx/>
              <a:buChar char="-"/>
            </a:pPr>
            <a:endParaRPr lang="en-GB" b="1">
              <a:latin typeface="Corbel" pitchFamily="34" charset="0"/>
            </a:endParaRPr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484313"/>
            <a:ext cx="3455987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VRP_sep2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6" name="Picture 12" descr="S108-596-A6W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3400425"/>
            <a:ext cx="4451350" cy="31242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684213" y="1700213"/>
            <a:ext cx="7991475" cy="366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Project sponsors  invited to M&amp;E day in March 2010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One representative per Local Authority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Feedback from that showed that individual sessions were needed.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Surgery day held June 2010 with </a:t>
            </a:r>
            <a:r>
              <a:rPr lang="en-GB" i="1">
                <a:latin typeface="Corbel" pitchFamily="34" charset="0"/>
              </a:rPr>
              <a:t>most</a:t>
            </a:r>
            <a:r>
              <a:rPr lang="en-GB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project sponsors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6392" name="Text Box 10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Plans to meet challenge</a:t>
            </a:r>
          </a:p>
        </p:txBody>
      </p:sp>
      <p:pic>
        <p:nvPicPr>
          <p:cNvPr id="16394" name="Picture 10" descr="VRP_sep2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472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All relevant staff from Local Authority invited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Limited time per LA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Expectation that each LA had visited the website before attending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Each project taken in turn</a:t>
            </a:r>
          </a:p>
          <a:p>
            <a:pPr>
              <a:spcBef>
                <a:spcPct val="50000"/>
              </a:spcBef>
            </a:pPr>
            <a:endParaRPr lang="en-GB" sz="1000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Aims: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commitments to collect (or commission) counts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sites to do surveys at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baseline situation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Stress importance of getting information to WERU, and in what format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Raise profile of the web forum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Confirm lines of communication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Surgery Day</a:t>
            </a:r>
          </a:p>
        </p:txBody>
      </p:sp>
      <p:pic>
        <p:nvPicPr>
          <p:cNvPr id="17418" name="Picture 10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Torfaen example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10368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Nine projects: 5 capital, 3 events and 1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Greenmeadow Community Farm</a:t>
            </a:r>
            <a:r>
              <a:rPr lang="en-GB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–  upgrade the Eye paddock &amp; renovate the Haybarn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Ticketed venue gives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 sales gives visitor counts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Works completed 2010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Calendar year for counts 2011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Separate energy supply for site energy return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Dedicated staff to collect information.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8443" name="Picture 14" descr="Befo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1052513"/>
            <a:ext cx="4067175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6" descr="After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57563"/>
            <a:ext cx="40481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VRP_sep20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Torfaen example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248150" cy="332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Nine projects: 5 capital, 3 events and 1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World Heritage 10</a:t>
            </a:r>
            <a:r>
              <a:rPr lang="en-GB" sz="2000" b="1" baseline="30000">
                <a:latin typeface="Corbel" pitchFamily="34" charset="0"/>
              </a:rPr>
              <a:t>th</a:t>
            </a:r>
            <a:r>
              <a:rPr lang="en-GB" sz="2000" b="1">
                <a:latin typeface="Corbel" pitchFamily="34" charset="0"/>
              </a:rPr>
              <a:t> Anniversary Event</a:t>
            </a:r>
            <a:r>
              <a:rPr lang="en-GB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- One off event – no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Green badge guides used to collect surveys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Ticket sales gives visitor counts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9469" name="Picture 13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pic>
        <p:nvPicPr>
          <p:cNvPr id="19470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1484313"/>
            <a:ext cx="3729038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1042988" y="1628775"/>
            <a:ext cx="7416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Corbel" pitchFamily="34" charset="0"/>
              </a:rPr>
              <a:t>Valleys Regional Park : the concept and the project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Corbel" pitchFamily="34" charset="0"/>
              </a:rPr>
              <a:t>Monitoring and evaluation requirements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Corbel" pitchFamily="34" charset="0"/>
              </a:rPr>
              <a:t>Plans to meet the challenge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GB" sz="2000">
                <a:latin typeface="Corbel" pitchFamily="34" charset="0"/>
              </a:rPr>
              <a:t>What next ?</a:t>
            </a:r>
          </a:p>
        </p:txBody>
      </p:sp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250825" y="45085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2700338" y="4365625"/>
            <a:ext cx="2808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2700338" y="227647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082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425" y="3860800"/>
            <a:ext cx="265588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539750" y="3860800"/>
            <a:ext cx="2744788" cy="2471738"/>
            <a:chOff x="539750" y="3860800"/>
            <a:chExt cx="2744788" cy="247173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39750" y="3860800"/>
              <a:ext cx="2736850" cy="24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39750" y="3860800"/>
              <a:ext cx="2744788" cy="2471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3563938" y="3860800"/>
            <a:ext cx="2238375" cy="2493963"/>
            <a:chOff x="3563938" y="3860800"/>
            <a:chExt cx="2238375" cy="2493963"/>
          </a:xfrm>
        </p:grpSpPr>
        <p:sp>
          <p:nvSpPr>
            <p:cNvPr id="1031" name="AutoShape 7"/>
            <p:cNvSpPr>
              <a:spLocks noChangeAspect="1" noChangeArrowheads="1" noTextEdit="1"/>
            </p:cNvSpPr>
            <p:nvPr/>
          </p:nvSpPr>
          <p:spPr bwMode="auto">
            <a:xfrm>
              <a:off x="3563938" y="3860800"/>
              <a:ext cx="2232025" cy="248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563938" y="3860800"/>
              <a:ext cx="2238375" cy="2493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Neath Port Talbot example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3167062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Six projects: 3 capital, 1 event, 2 interpretation</a:t>
            </a:r>
          </a:p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Cyd Terrace/Ynysbwllog Aqueduct</a:t>
            </a:r>
            <a:r>
              <a:rPr lang="en-GB" sz="2000">
                <a:latin typeface="Corbel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- Environmental improvements / new footbridges / improved paths and seating area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No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Car park counters installed and automatic counters on new paths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not applicable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Surveys not applicable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0497" name="Picture 17" descr="100_037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2060575"/>
            <a:ext cx="4962525" cy="3722688"/>
          </a:xfrm>
          <a:prstGeom prst="rect">
            <a:avLst/>
          </a:prstGeom>
          <a:noFill/>
        </p:spPr>
      </p:pic>
      <p:pic>
        <p:nvPicPr>
          <p:cNvPr id="20498" name="Picture 18" descr="VRP_sep2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Neath Port Talbot example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68313" y="1557338"/>
            <a:ext cx="4464050" cy="534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Gnoll Estate Interpretation</a:t>
            </a:r>
            <a:endParaRPr lang="en-GB" sz="2000">
              <a:latin typeface="Corbe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Interpretation on site of some capital works.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Capital works relate to upgrading of paths for people with disabilities, and lease of Beamer Trampers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STEAM baseline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How to distinguish visitors for interpretation and visitors to beamer trampers?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Beamer tramper counts vs. additional visitor counters on site relate to wider improved visitor offer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not applicable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Surveys at visitor centre- self completion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5219700" y="2852738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148263" y="18446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.</a:t>
            </a: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557338"/>
            <a:ext cx="37417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5148263" y="2492375"/>
            <a:ext cx="3024187" cy="701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chemeClr val="bg1"/>
                </a:solidFill>
              </a:rPr>
              <a:t>Gnoll Estate Country Park</a:t>
            </a:r>
          </a:p>
        </p:txBody>
      </p:sp>
      <p:pic>
        <p:nvPicPr>
          <p:cNvPr id="21519" name="Picture 15" descr="VRP_sep2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GB" sz="2400" b="1">
              <a:solidFill>
                <a:schemeClr val="folHlink"/>
              </a:solidFill>
              <a:latin typeface="Corbel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GB" sz="2400" b="1">
                <a:solidFill>
                  <a:schemeClr val="folHlink"/>
                </a:solidFill>
                <a:latin typeface="Corbel" pitchFamily="34" charset="0"/>
              </a:rPr>
              <a:t>“ Do we have to fill all the forms in ? “ </a:t>
            </a:r>
          </a:p>
          <a:p>
            <a:pPr algn="ctr"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</a:t>
            </a:r>
            <a:r>
              <a:rPr lang="en-GB">
                <a:latin typeface="Corbel" pitchFamily="34" charset="0"/>
              </a:rPr>
              <a:t>Surveys at nominated sites only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Existing questionnaires  can be used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100 surveys per LA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Requirement for data input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Visitor counts capital vs. interpretation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>
                <a:latin typeface="Corbel" pitchFamily="34" charset="0"/>
              </a:rPr>
              <a:t> Site energy form when makes sense.</a:t>
            </a: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Common misconceptions</a:t>
            </a:r>
          </a:p>
        </p:txBody>
      </p:sp>
      <p:pic>
        <p:nvPicPr>
          <p:cNvPr id="22538" name="Picture 10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Corbel" pitchFamily="34" charset="0"/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Results from surgery day</a:t>
            </a:r>
          </a:p>
        </p:txBody>
      </p:sp>
      <p:pic>
        <p:nvPicPr>
          <p:cNvPr id="23562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557338"/>
            <a:ext cx="8064500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VRP_sep2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84213" y="1700213"/>
            <a:ext cx="79914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Corbel" pitchFamily="34" charset="0"/>
              </a:rPr>
              <a:t>- How to deal with interpretation where it isn’t linked to capital project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Remaining LAs/JPS  e.g. Sustrans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Need to repeat process for future projects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Community projects: 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resources  </a:t>
            </a:r>
          </a:p>
          <a:p>
            <a:pPr marL="742950" lvl="1" indent="-285750"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spreading the message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Ongoing reassurance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Remaining issues</a:t>
            </a:r>
          </a:p>
        </p:txBody>
      </p:sp>
      <p:pic>
        <p:nvPicPr>
          <p:cNvPr id="24586" name="Picture 10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pic>
        <p:nvPicPr>
          <p:cNvPr id="24587" name="Picture 11" descr="S122-021-A6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95738" y="3030538"/>
            <a:ext cx="4772025" cy="350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292725" y="16287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580063" y="1773238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724525" y="1700213"/>
            <a:ext cx="29511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endParaRPr lang="en-GB" sz="2000">
              <a:latin typeface="Corbe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 Health surveys –increase in physical activity from Communities First Wards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2000">
                <a:latin typeface="Corbel" pitchFamily="34" charset="0"/>
              </a:rPr>
              <a:t>Ecological Footprint of Visitors – Cardiff University project</a:t>
            </a:r>
          </a:p>
          <a:p>
            <a:pPr>
              <a:spcBef>
                <a:spcPct val="50000"/>
              </a:spcBef>
            </a:pPr>
            <a:endParaRPr lang="en-GB" sz="2000">
              <a:latin typeface="Corbel" pitchFamily="34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2555875" y="549275"/>
            <a:ext cx="3816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M&amp;E Spin offs</a:t>
            </a:r>
          </a:p>
        </p:txBody>
      </p:sp>
      <p:pic>
        <p:nvPicPr>
          <p:cNvPr id="25610" name="Picture 10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pic>
        <p:nvPicPr>
          <p:cNvPr id="25611" name="Picture 11" descr="SVW-C04-0809-0108-A6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1844675"/>
            <a:ext cx="5256213" cy="413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 descr="S130-168-A6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484313"/>
            <a:ext cx="7561263" cy="3960812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84213" y="3357563"/>
            <a:ext cx="79200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b="1" dirty="0">
                <a:solidFill>
                  <a:srgbClr val="FFFF66"/>
                </a:solidFill>
                <a:latin typeface="Corbel" pitchFamily="34" charset="0"/>
              </a:rPr>
              <a:t>Thank you!!</a:t>
            </a:r>
          </a:p>
          <a:p>
            <a:pPr algn="ctr">
              <a:spcBef>
                <a:spcPct val="50000"/>
              </a:spcBef>
            </a:pPr>
            <a:endParaRPr lang="en-GB" b="1" dirty="0">
              <a:solidFill>
                <a:schemeClr val="bg1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solidFill>
                <a:srgbClr val="CC3300"/>
              </a:solidFill>
              <a:latin typeface="Corbel" pitchFamily="34" charset="0"/>
            </a:endParaRPr>
          </a:p>
          <a:p>
            <a:endParaRPr lang="en-GB" b="1" dirty="0">
              <a:latin typeface="Corbel" pitchFamily="34" charset="0"/>
            </a:endParaRPr>
          </a:p>
          <a:p>
            <a:r>
              <a:rPr lang="en-GB" b="1" dirty="0">
                <a:latin typeface="Corbel" pitchFamily="34" charset="0"/>
              </a:rPr>
              <a:t>Gayle </a:t>
            </a:r>
            <a:r>
              <a:rPr lang="en-GB" b="1" dirty="0" err="1">
                <a:latin typeface="Corbel" pitchFamily="34" charset="0"/>
              </a:rPr>
              <a:t>Wootton</a:t>
            </a:r>
            <a:endParaRPr lang="en-GB" b="1" dirty="0">
              <a:latin typeface="Corbel" pitchFamily="34" charset="0"/>
            </a:endParaRPr>
          </a:p>
          <a:p>
            <a:r>
              <a:rPr lang="en-GB" b="1" dirty="0">
                <a:latin typeface="Corbel" pitchFamily="34" charset="0"/>
                <a:hlinkClick r:id="rId3"/>
              </a:rPr>
              <a:t>gayle.wootton@wales.gsi.gov.uk</a:t>
            </a:r>
            <a:r>
              <a:rPr lang="en-GB" b="1" dirty="0">
                <a:latin typeface="Corbel" pitchFamily="34" charset="0"/>
              </a:rPr>
              <a:t> </a:t>
            </a:r>
          </a:p>
          <a:p>
            <a:r>
              <a:rPr lang="en-GB" b="1" dirty="0">
                <a:latin typeface="Corbel" pitchFamily="34" charset="0"/>
              </a:rPr>
              <a:t>01443 845510 / 07581621777</a:t>
            </a:r>
          </a:p>
        </p:txBody>
      </p:sp>
      <p:pic>
        <p:nvPicPr>
          <p:cNvPr id="26632" name="Picture 8" descr="VRP_sep20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2500" y="0"/>
            <a:ext cx="1943100" cy="14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468313" y="4076700"/>
            <a:ext cx="8064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SzPct val="150000"/>
              <a:buFont typeface="Arial" charset="0"/>
              <a:buChar char="•"/>
            </a:pPr>
            <a:r>
              <a:rPr lang="en-GB">
                <a:latin typeface="Corbel" pitchFamily="34" charset="0"/>
              </a:rPr>
              <a:t>Change the reality and perceptions of the Valleys as a highly-desirable place to live, work and visit</a:t>
            </a:r>
          </a:p>
          <a:p>
            <a:r>
              <a:rPr lang="en-GB">
                <a:latin typeface="Corbel" pitchFamily="34" charset="0"/>
              </a:rPr>
              <a:t>•Enhance and promote the Valleys’ outstanding environmental and cultural assets</a:t>
            </a:r>
          </a:p>
          <a:p>
            <a:r>
              <a:rPr lang="en-GB">
                <a:latin typeface="Corbel" pitchFamily="34" charset="0"/>
              </a:rPr>
              <a:t>•Create jobs and business based on the environment, culture and sustainable tourism</a:t>
            </a:r>
          </a:p>
          <a:p>
            <a:r>
              <a:rPr lang="en-GB">
                <a:latin typeface="Corbel" pitchFamily="34" charset="0"/>
              </a:rPr>
              <a:t>•Increased education and training opportunities</a:t>
            </a:r>
          </a:p>
          <a:p>
            <a:r>
              <a:rPr lang="en-GB">
                <a:latin typeface="Corbel" pitchFamily="34" charset="0"/>
              </a:rPr>
              <a:t>•Improve health through improved access to and usage of the countryside</a:t>
            </a:r>
          </a:p>
          <a:p>
            <a:r>
              <a:rPr lang="en-GB">
                <a:latin typeface="Corbel" pitchFamily="34" charset="0"/>
              </a:rPr>
              <a:t>•Develop strong, prosperous communities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Aims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8313" y="1484313"/>
            <a:ext cx="8070850" cy="2457449"/>
            <a:chOff x="468313" y="1484313"/>
            <a:chExt cx="8070850" cy="2457449"/>
          </a:xfrm>
        </p:grpSpPr>
        <p:sp>
          <p:nvSpPr>
            <p:cNvPr id="4104" name="AutoShape 8"/>
            <p:cNvSpPr>
              <a:spLocks noChangeAspect="1" noChangeArrowheads="1" noTextEdit="1"/>
            </p:cNvSpPr>
            <p:nvPr/>
          </p:nvSpPr>
          <p:spPr bwMode="auto">
            <a:xfrm>
              <a:off x="468313" y="1484313"/>
              <a:ext cx="8064500" cy="2452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468313" y="1484313"/>
              <a:ext cx="8070850" cy="2457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7" name="Picture 11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Partnership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39750" y="1700213"/>
            <a:ext cx="360045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• </a:t>
            </a:r>
            <a:r>
              <a:rPr lang="en-GB" sz="1600">
                <a:latin typeface="Corbel" pitchFamily="34" charset="0"/>
              </a:rPr>
              <a:t>Welsh Assembly Government (DE&amp;T)</a:t>
            </a:r>
          </a:p>
          <a:p>
            <a:r>
              <a:rPr lang="en-GB" sz="1600">
                <a:latin typeface="Corbel" pitchFamily="34" charset="0"/>
              </a:rPr>
              <a:t>• Countryside Council for Wales</a:t>
            </a:r>
          </a:p>
          <a:p>
            <a:r>
              <a:rPr lang="en-GB" sz="1600">
                <a:latin typeface="Corbel" pitchFamily="34" charset="0"/>
              </a:rPr>
              <a:t>• Environment Agency Wales</a:t>
            </a:r>
          </a:p>
          <a:p>
            <a:r>
              <a:rPr lang="en-GB" sz="1600">
                <a:latin typeface="Corbel" pitchFamily="34" charset="0"/>
              </a:rPr>
              <a:t>• Forestry Commission Wales </a:t>
            </a:r>
          </a:p>
          <a:p>
            <a:r>
              <a:rPr lang="en-GB" sz="1600">
                <a:latin typeface="Corbel" pitchFamily="34" charset="0"/>
              </a:rPr>
              <a:t>• Visit Wales, WAG</a:t>
            </a:r>
          </a:p>
          <a:p>
            <a:r>
              <a:rPr lang="en-GB" sz="1600">
                <a:latin typeface="Corbel" pitchFamily="34" charset="0"/>
              </a:rPr>
              <a:t>• Capital Regional Tourism</a:t>
            </a:r>
          </a:p>
          <a:p>
            <a:r>
              <a:rPr lang="en-GB" sz="1600">
                <a:latin typeface="Corbel" pitchFamily="34" charset="0"/>
              </a:rPr>
              <a:t>• South West Wales Tourism Partnership</a:t>
            </a:r>
          </a:p>
          <a:p>
            <a:r>
              <a:rPr lang="en-GB" sz="1600">
                <a:latin typeface="Corbel" pitchFamily="34" charset="0"/>
              </a:rPr>
              <a:t>• Dwr Cymru/Welsh Water</a:t>
            </a:r>
          </a:p>
          <a:p>
            <a:r>
              <a:rPr lang="en-GB" sz="1600">
                <a:latin typeface="Corbel" pitchFamily="34" charset="0"/>
              </a:rPr>
              <a:t>• British Waterways</a:t>
            </a:r>
          </a:p>
          <a:p>
            <a:r>
              <a:rPr lang="en-GB" sz="1600">
                <a:latin typeface="Corbel" pitchFamily="34" charset="0"/>
              </a:rPr>
              <a:t>• Sports Council for Wales</a:t>
            </a:r>
          </a:p>
          <a:p>
            <a:r>
              <a:rPr lang="en-GB" sz="1600">
                <a:latin typeface="Corbel" pitchFamily="34" charset="0"/>
              </a:rPr>
              <a:t>• BTCV</a:t>
            </a:r>
          </a:p>
          <a:p>
            <a:r>
              <a:rPr lang="en-GB" sz="1600">
                <a:latin typeface="Corbel" pitchFamily="34" charset="0"/>
              </a:rPr>
              <a:t>• Keep Wales Tidy</a:t>
            </a:r>
          </a:p>
          <a:p>
            <a:r>
              <a:rPr lang="en-GB" sz="1600">
                <a:latin typeface="Corbel" pitchFamily="34" charset="0"/>
              </a:rPr>
              <a:t>• CADW</a:t>
            </a:r>
          </a:p>
          <a:p>
            <a:r>
              <a:rPr lang="en-GB" sz="1600">
                <a:latin typeface="Corbel" pitchFamily="34" charset="0"/>
              </a:rPr>
              <a:t>• National Museums of Wales</a:t>
            </a:r>
          </a:p>
          <a:p>
            <a:r>
              <a:rPr lang="en-GB" sz="1600">
                <a:latin typeface="Corbel" pitchFamily="34" charset="0"/>
              </a:rPr>
              <a:t>• Cynnal Cymru/Sustain Wales</a:t>
            </a:r>
          </a:p>
          <a:p>
            <a:r>
              <a:rPr lang="en-GB" sz="1600">
                <a:latin typeface="Corbel" pitchFamily="34" charset="0"/>
              </a:rPr>
              <a:t>• Dulais Valley Development Trust</a:t>
            </a:r>
          </a:p>
          <a:p>
            <a:r>
              <a:rPr lang="en-GB" sz="1600">
                <a:latin typeface="Corbel" pitchFamily="34" charset="0"/>
              </a:rPr>
              <a:t>• SEWTA</a:t>
            </a:r>
          </a:p>
          <a:p>
            <a:r>
              <a:rPr lang="en-GB" sz="1600">
                <a:latin typeface="Corbel" pitchFamily="34" charset="0"/>
              </a:rPr>
              <a:t>• SWWITCH</a:t>
            </a:r>
          </a:p>
          <a:p>
            <a:r>
              <a:rPr lang="en-GB" sz="1600">
                <a:latin typeface="Corbel" pitchFamily="34" charset="0"/>
              </a:rPr>
              <a:t>• FCGCF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4643438" y="1700213"/>
            <a:ext cx="3671887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• </a:t>
            </a:r>
            <a:r>
              <a:rPr lang="en-GB" sz="1600">
                <a:latin typeface="Corbel" pitchFamily="34" charset="0"/>
              </a:rPr>
              <a:t>Groundwork Wales </a:t>
            </a:r>
          </a:p>
          <a:p>
            <a:r>
              <a:rPr lang="en-GB" sz="1600">
                <a:latin typeface="Corbel" pitchFamily="34" charset="0"/>
              </a:rPr>
              <a:t>• Groundwork Trusts </a:t>
            </a:r>
          </a:p>
          <a:p>
            <a:r>
              <a:rPr lang="en-GB" sz="1600">
                <a:latin typeface="Corbel" pitchFamily="34" charset="0"/>
              </a:rPr>
              <a:t>• Blaenau Gwent CBC</a:t>
            </a:r>
          </a:p>
          <a:p>
            <a:r>
              <a:rPr lang="en-GB" sz="1600">
                <a:latin typeface="Corbel" pitchFamily="34" charset="0"/>
              </a:rPr>
              <a:t>• Bridgend CBC</a:t>
            </a:r>
          </a:p>
          <a:p>
            <a:r>
              <a:rPr lang="en-GB" sz="1600">
                <a:latin typeface="Corbel" pitchFamily="34" charset="0"/>
              </a:rPr>
              <a:t>• Caerphilly CBC </a:t>
            </a:r>
          </a:p>
          <a:p>
            <a:r>
              <a:rPr lang="en-GB" sz="1600">
                <a:latin typeface="Corbel" pitchFamily="34" charset="0"/>
              </a:rPr>
              <a:t>• Cardiff CC </a:t>
            </a:r>
          </a:p>
          <a:p>
            <a:r>
              <a:rPr lang="en-GB" sz="1600">
                <a:latin typeface="Corbel" pitchFamily="34" charset="0"/>
              </a:rPr>
              <a:t>• Carmarthenshire CC </a:t>
            </a:r>
          </a:p>
          <a:p>
            <a:r>
              <a:rPr lang="en-GB" sz="1600">
                <a:latin typeface="Corbel" pitchFamily="34" charset="0"/>
              </a:rPr>
              <a:t>• Monmouthshire CC </a:t>
            </a:r>
          </a:p>
          <a:p>
            <a:r>
              <a:rPr lang="en-GB" sz="1600">
                <a:latin typeface="Corbel" pitchFamily="34" charset="0"/>
              </a:rPr>
              <a:t>• Merthyr Tydfil CBC </a:t>
            </a:r>
          </a:p>
          <a:p>
            <a:r>
              <a:rPr lang="en-GB" sz="1600">
                <a:latin typeface="Corbel" pitchFamily="34" charset="0"/>
              </a:rPr>
              <a:t>• Neath Port Talbot CBC </a:t>
            </a:r>
          </a:p>
          <a:p>
            <a:r>
              <a:rPr lang="en-GB" sz="1600">
                <a:latin typeface="Corbel" pitchFamily="34" charset="0"/>
              </a:rPr>
              <a:t>• Newport City Council</a:t>
            </a:r>
          </a:p>
          <a:p>
            <a:r>
              <a:rPr lang="en-GB" sz="1600">
                <a:latin typeface="Corbel" pitchFamily="34" charset="0"/>
              </a:rPr>
              <a:t>• Rhondda Cynon Taf CBC </a:t>
            </a:r>
          </a:p>
          <a:p>
            <a:r>
              <a:rPr lang="en-GB" sz="1600">
                <a:latin typeface="Corbel" pitchFamily="34" charset="0"/>
              </a:rPr>
              <a:t>• Swansea CC</a:t>
            </a:r>
          </a:p>
          <a:p>
            <a:r>
              <a:rPr lang="en-GB" sz="1600">
                <a:latin typeface="Corbel" pitchFamily="34" charset="0"/>
              </a:rPr>
              <a:t>• Torfaen CBC </a:t>
            </a:r>
          </a:p>
          <a:p>
            <a:r>
              <a:rPr lang="en-GB" sz="1600">
                <a:latin typeface="Corbel" pitchFamily="34" charset="0"/>
              </a:rPr>
              <a:t>• Brecon Beacons NPA</a:t>
            </a:r>
          </a:p>
          <a:p>
            <a:r>
              <a:rPr lang="en-GB" sz="1600">
                <a:latin typeface="Corbel" pitchFamily="34" charset="0"/>
              </a:rPr>
              <a:t>• Gwent Wildlife Trust</a:t>
            </a:r>
          </a:p>
          <a:p>
            <a:r>
              <a:rPr lang="en-GB" sz="1600">
                <a:latin typeface="Corbel" pitchFamily="34" charset="0"/>
              </a:rPr>
              <a:t>• Wildlife Trusts of South &amp; West Wales</a:t>
            </a:r>
          </a:p>
          <a:p>
            <a:r>
              <a:rPr lang="en-GB" sz="1600">
                <a:latin typeface="Corbel" pitchFamily="34" charset="0"/>
              </a:rPr>
              <a:t>• RSPB</a:t>
            </a:r>
          </a:p>
          <a:p>
            <a:r>
              <a:rPr lang="en-GB" sz="1600">
                <a:latin typeface="Corbel" pitchFamily="34" charset="0"/>
              </a:rPr>
              <a:t>• Sustrans </a:t>
            </a:r>
          </a:p>
        </p:txBody>
      </p:sp>
      <p:pic>
        <p:nvPicPr>
          <p:cNvPr id="5128" name="Picture 8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VRP: ERDF Project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39750" y="14843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orbel" pitchFamily="34" charset="0"/>
              </a:rPr>
              <a:t>ERDF E4G convergence funding 2009-2012</a:t>
            </a:r>
          </a:p>
          <a:p>
            <a:endParaRPr lang="en-GB">
              <a:latin typeface="Corbel" pitchFamily="34" charset="0"/>
            </a:endParaRPr>
          </a:p>
        </p:txBody>
      </p:sp>
      <p:graphicFrame>
        <p:nvGraphicFramePr>
          <p:cNvPr id="6186" name="Group 42"/>
          <p:cNvGraphicFramePr>
            <a:graphicFrameLocks noGrp="1"/>
          </p:cNvGraphicFramePr>
          <p:nvPr>
            <p:ph idx="1"/>
          </p:nvPr>
        </p:nvGraphicFramePr>
        <p:xfrm>
          <a:off x="457200" y="1844675"/>
          <a:ext cx="8229600" cy="4554540"/>
        </p:xfrm>
        <a:graphic>
          <a:graphicData uri="http://schemas.openxmlformats.org/drawingml/2006/table">
            <a:tbl>
              <a:tblPr/>
              <a:tblGrid>
                <a:gridCol w="3973513"/>
                <a:gridCol w="4256087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1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6187" name="Picture 43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7210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7211" name="Picture 43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79613" y="549275"/>
            <a:ext cx="6192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Corbel" pitchFamily="3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27088" y="2133600"/>
            <a:ext cx="7993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124075" y="620713"/>
            <a:ext cx="6480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Transforming landscapes / Enhancing our Visitor Centres</a:t>
            </a:r>
            <a:endParaRPr lang="en-GB" sz="2000">
              <a:latin typeface="Corbel" pitchFamily="34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68313" y="1628775"/>
            <a:ext cx="3382962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>
                <a:latin typeface="Corbel" pitchFamily="34" charset="0"/>
              </a:rPr>
              <a:t>40 projects</a:t>
            </a:r>
          </a:p>
          <a:p>
            <a:endParaRPr lang="en-GB" sz="2000">
              <a:latin typeface="Corbel" pitchFamily="34" charset="0"/>
            </a:endParaRPr>
          </a:p>
          <a:p>
            <a:r>
              <a:rPr lang="en-GB" sz="2000">
                <a:latin typeface="Corbel" pitchFamily="34" charset="0"/>
              </a:rPr>
              <a:t>Delivery 2010-2012</a:t>
            </a:r>
          </a:p>
          <a:p>
            <a:endParaRPr lang="en-GB" sz="2000">
              <a:latin typeface="Corbel" pitchFamily="34" charset="0"/>
            </a:endParaRPr>
          </a:p>
          <a:p>
            <a:endParaRPr lang="en-GB" sz="2000">
              <a:latin typeface="Corbel" pitchFamily="34" charset="0"/>
            </a:endParaRPr>
          </a:p>
          <a:p>
            <a:r>
              <a:rPr lang="en-GB" sz="2000">
                <a:latin typeface="Corbel" pitchFamily="34" charset="0"/>
              </a:rPr>
              <a:t>Examples;</a:t>
            </a:r>
          </a:p>
          <a:p>
            <a:endParaRPr lang="en-GB" sz="2000">
              <a:latin typeface="Corbel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Environmental enhancements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Climbing wall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Access improvements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Lakeside improvements</a:t>
            </a:r>
          </a:p>
          <a:p>
            <a:pPr>
              <a:buFontTx/>
              <a:buChar char="•"/>
            </a:pPr>
            <a:r>
              <a:rPr lang="en-GB" sz="2000">
                <a:latin typeface="Corbel" pitchFamily="34" charset="0"/>
              </a:rPr>
              <a:t> Gateways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>
              <a:latin typeface="Corbel" pitchFamily="34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4140200" y="162877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3" name="Picture 14" descr="Page 23 (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738" y="1484313"/>
            <a:ext cx="4787900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graphicFrame>
        <p:nvGraphicFramePr>
          <p:cNvPr id="9258" name="Group 42"/>
          <p:cNvGraphicFramePr>
            <a:graphicFrameLocks noGrp="1"/>
          </p:cNvGraphicFramePr>
          <p:nvPr>
            <p:ph idx="1"/>
          </p:nvPr>
        </p:nvGraphicFramePr>
        <p:xfrm>
          <a:off x="468313" y="1628775"/>
          <a:ext cx="8229600" cy="4338959"/>
        </p:xfrm>
        <a:graphic>
          <a:graphicData uri="http://schemas.openxmlformats.org/drawingml/2006/table">
            <a:tbl>
              <a:tblPr/>
              <a:tblGrid>
                <a:gridCol w="3973512"/>
                <a:gridCol w="4256088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Themes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Transformational Landscapes for Visitors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Strategic landscape initiatives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Enhancing our visitor centres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Country parks, nature reserves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Loops and Links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Cycling, walking, riding - access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Community Pride Total Focus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Clean, pleasant environment</a:t>
                      </a:r>
                      <a:endParaRPr kumimoji="0" lang="en-GB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Community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Grassroots tourism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Training the ambassadors (ESF)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Trained Advocates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Events Programme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Additional attractions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Management and project delivery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£25.7m (gross)</a:t>
                      </a: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rbel" pitchFamily="34" charset="0"/>
                        </a:rPr>
                        <a:t>	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59" name="Picture 43" descr="VRP_sep20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395288" y="1412875"/>
            <a:ext cx="84296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55875" y="549275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700213"/>
            <a:ext cx="799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  <a:p>
            <a:endParaRPr lang="en-GB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79613" y="620713"/>
            <a:ext cx="6840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latin typeface="Corbel" pitchFamily="34" charset="0"/>
              </a:rPr>
              <a:t>Valleys Cycle Network (VCN)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539750" y="5589588"/>
            <a:ext cx="468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Corbel" pitchFamily="34" charset="0"/>
              </a:rPr>
              <a:t>£5m gross investment via Sustrans</a:t>
            </a: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484313"/>
            <a:ext cx="57610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 descr="VRP_sep2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260350"/>
            <a:ext cx="1295400" cy="938213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145213" y="1557338"/>
            <a:ext cx="2505074" cy="3748088"/>
            <a:chOff x="6145213" y="1557338"/>
            <a:chExt cx="2505074" cy="374808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45213" y="1557338"/>
              <a:ext cx="2500312" cy="374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145213" y="1557338"/>
              <a:ext cx="2505074" cy="3748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1614</Words>
  <Application>Microsoft Office PowerPoint</Application>
  <PresentationFormat>On-screen Show (4:3)</PresentationFormat>
  <Paragraphs>361</Paragraphs>
  <Slides>26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Welsh Assembly Government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woottong</dc:creator>
  <cp:lastModifiedBy>stef</cp:lastModifiedBy>
  <cp:revision>22</cp:revision>
  <dcterms:created xsi:type="dcterms:W3CDTF">2010-09-10T11:23:07Z</dcterms:created>
  <dcterms:modified xsi:type="dcterms:W3CDTF">2013-07-22T12:01:23Z</dcterms:modified>
</cp:coreProperties>
</file>