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4" r:id="rId9"/>
    <p:sldId id="265" r:id="rId1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65" autoAdjust="0"/>
  </p:normalViewPr>
  <p:slideViewPr>
    <p:cSldViewPr>
      <p:cViewPr varScale="1">
        <p:scale>
          <a:sx n="54" d="100"/>
          <a:sy n="54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266" y="200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90A8B3-8245-4AA3-968F-DBE1AFAD17C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B8A300-622F-415B-9D5B-6DC6AC5A812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D21EB-7EBA-444C-AB0E-C2E747F20D42}" type="slidenum">
              <a:rPr lang="en-GB"/>
              <a:pPr/>
              <a:t>1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B80EE-B4E0-4CF4-BFE5-645CF2E1B557}" type="slidenum">
              <a:rPr lang="en-GB"/>
              <a:pPr/>
              <a:t>2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D2C9D-750D-4B5F-8511-62F4D66EF60B}" type="slidenum">
              <a:rPr lang="en-GB"/>
              <a:pPr/>
              <a:t>3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8EFDD-EB2A-4E4F-A05B-1053639BF225}" type="slidenum">
              <a:rPr lang="en-GB"/>
              <a:pPr/>
              <a:t>4</a:t>
            </a:fld>
            <a:endParaRPr lang="en-GB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1353B-8CE1-4817-900D-8B86508DD223}" type="slidenum">
              <a:rPr lang="en-GB"/>
              <a:pPr/>
              <a:t>5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FFDA8-6ACA-43EB-BA50-5E98C23756C2}" type="slidenum">
              <a:rPr lang="en-GB"/>
              <a:pPr/>
              <a:t>7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F1F1F-D687-407C-8889-FAAEC10111C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C4A15-CF91-4424-A0B6-0E98BA2728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369B3-D93C-4294-BA7B-6F88FDAAC4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081CC-0C92-43AA-AE03-535F0AC117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1B500-0331-4E6F-AE51-C848C0BBDF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9D885-A5F7-47FC-AE3D-36AC045BDF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30DCF-5A64-454E-945E-86451A09A8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C081E-8546-4C6E-A237-B31DC9AE97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1DC7-C554-46B1-87B3-6A280592A7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6794E-F05C-42E6-8C3B-95B76031B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9E78-628C-4683-B624-FEC945D2B4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DD9DC7-A28F-4246-B9F7-E748D401B44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  <a:noFill/>
          <a:ln/>
        </p:spPr>
        <p:txBody>
          <a:bodyPr/>
          <a:lstStyle/>
          <a:p>
            <a:r>
              <a:rPr lang="en-GB"/>
              <a:t>Monitoring and Evaluation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319587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GB" sz="4800" b="1"/>
              <a:t>Heritage Tourism Project</a:t>
            </a:r>
          </a:p>
          <a:p>
            <a:pPr algn="ctr">
              <a:buFontTx/>
              <a:buNone/>
            </a:pPr>
            <a:endParaRPr lang="en-GB" sz="4800" b="1"/>
          </a:p>
          <a:p>
            <a:pPr algn="ctr">
              <a:buFontTx/>
              <a:buNone/>
            </a:pPr>
            <a:r>
              <a:rPr lang="en-GB" sz="4800" b="1"/>
              <a:t>Key Issues as envisaged </a:t>
            </a:r>
          </a:p>
          <a:p>
            <a:pPr algn="ctr">
              <a:buFontTx/>
              <a:buNone/>
            </a:pPr>
            <a:r>
              <a:rPr lang="en-GB" sz="4800" b="1"/>
              <a:t>by Cadw</a:t>
            </a:r>
            <a:r>
              <a:rPr lang="en-GB"/>
              <a:t> </a:t>
            </a:r>
          </a:p>
          <a:p>
            <a:pPr algn="r">
              <a:buFontTx/>
              <a:buNone/>
            </a:pPr>
            <a:r>
              <a:rPr lang="en-GB"/>
              <a:t>Howard James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008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3203575" y="5902325"/>
            <a:ext cx="5286375" cy="852488"/>
            <a:chOff x="2018" y="3718"/>
            <a:chExt cx="3330" cy="537"/>
          </a:xfrm>
        </p:grpSpPr>
        <p:sp>
          <p:nvSpPr>
            <p:cNvPr id="6149" name="Freeform 5"/>
            <p:cNvSpPr>
              <a:spLocks/>
            </p:cNvSpPr>
            <p:nvPr/>
          </p:nvSpPr>
          <p:spPr bwMode="auto">
            <a:xfrm>
              <a:off x="2018" y="3718"/>
              <a:ext cx="3323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9"/>
                </a:cxn>
                <a:cxn ang="0">
                  <a:pos x="3322" y="529"/>
                </a:cxn>
                <a:cxn ang="0">
                  <a:pos x="3322" y="0"/>
                </a:cxn>
                <a:cxn ang="0">
                  <a:pos x="0" y="0"/>
                </a:cxn>
              </a:cxnLst>
              <a:rect l="0" t="0" r="r" b="b"/>
              <a:pathLst>
                <a:path w="3323" h="530">
                  <a:moveTo>
                    <a:pt x="0" y="0"/>
                  </a:moveTo>
                  <a:lnTo>
                    <a:pt x="0" y="529"/>
                  </a:lnTo>
                  <a:lnTo>
                    <a:pt x="3322" y="529"/>
                  </a:lnTo>
                  <a:lnTo>
                    <a:pt x="3322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6150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6" y="3752"/>
              <a:ext cx="79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1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7" y="3718"/>
              <a:ext cx="651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2" name="Picture 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1" y="3755"/>
              <a:ext cx="61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eaLnBrk="1" hangingPunct="1"/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  <a:noFill/>
          <a:ln/>
        </p:spPr>
        <p:txBody>
          <a:bodyPr/>
          <a:lstStyle/>
          <a:p>
            <a:r>
              <a:rPr lang="en-GB"/>
              <a:t>Key 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319587"/>
          </a:xfrm>
          <a:noFill/>
          <a:ln/>
        </p:spPr>
        <p:txBody>
          <a:bodyPr/>
          <a:lstStyle/>
          <a:p>
            <a:r>
              <a:rPr lang="en-GB"/>
              <a:t>Visitor numbers each year</a:t>
            </a:r>
          </a:p>
          <a:p>
            <a:r>
              <a:rPr lang="en-GB"/>
              <a:t>Two visitor surveys to determine type and therefore value of visitor</a:t>
            </a:r>
          </a:p>
          <a:p>
            <a:r>
              <a:rPr lang="en-GB"/>
              <a:t>Any other key outputs/ outcomes relating to a particular project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3008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3203575" y="5902325"/>
            <a:ext cx="5286375" cy="852488"/>
            <a:chOff x="2018" y="3718"/>
            <a:chExt cx="3330" cy="537"/>
          </a:xfrm>
        </p:grpSpPr>
        <p:sp>
          <p:nvSpPr>
            <p:cNvPr id="8197" name="Freeform 5"/>
            <p:cNvSpPr>
              <a:spLocks/>
            </p:cNvSpPr>
            <p:nvPr/>
          </p:nvSpPr>
          <p:spPr bwMode="auto">
            <a:xfrm>
              <a:off x="2018" y="3718"/>
              <a:ext cx="3323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9"/>
                </a:cxn>
                <a:cxn ang="0">
                  <a:pos x="3322" y="529"/>
                </a:cxn>
                <a:cxn ang="0">
                  <a:pos x="3322" y="0"/>
                </a:cxn>
                <a:cxn ang="0">
                  <a:pos x="0" y="0"/>
                </a:cxn>
              </a:cxnLst>
              <a:rect l="0" t="0" r="r" b="b"/>
              <a:pathLst>
                <a:path w="3323" h="530">
                  <a:moveTo>
                    <a:pt x="0" y="0"/>
                  </a:moveTo>
                  <a:lnTo>
                    <a:pt x="0" y="529"/>
                  </a:lnTo>
                  <a:lnTo>
                    <a:pt x="3322" y="529"/>
                  </a:lnTo>
                  <a:lnTo>
                    <a:pt x="3322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8198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6" y="3752"/>
              <a:ext cx="79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9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7" y="3718"/>
              <a:ext cx="651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0" name="Picture 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1" y="3755"/>
              <a:ext cx="61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eaLnBrk="1" hangingPunct="1"/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  <a:noFill/>
          <a:ln/>
        </p:spPr>
        <p:txBody>
          <a:bodyPr/>
          <a:lstStyle/>
          <a:p>
            <a:r>
              <a:rPr lang="en-GB"/>
              <a:t>Why M&amp;E ?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319587"/>
          </a:xfrm>
          <a:noFill/>
          <a:ln/>
        </p:spPr>
        <p:txBody>
          <a:bodyPr/>
          <a:lstStyle/>
          <a:p>
            <a:r>
              <a:rPr lang="en-GB"/>
              <a:t>General good practice</a:t>
            </a:r>
            <a:br>
              <a:rPr lang="en-GB"/>
            </a:br>
            <a:endParaRPr lang="en-GB"/>
          </a:p>
          <a:p>
            <a:r>
              <a:rPr lang="en-GB"/>
              <a:t>Must be able to demonstrate to WEFO that proposed outputs and outcomes are being delivered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3008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3203575" y="5902325"/>
            <a:ext cx="5286375" cy="852488"/>
            <a:chOff x="2018" y="3718"/>
            <a:chExt cx="3330" cy="537"/>
          </a:xfrm>
        </p:grpSpPr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2018" y="3718"/>
              <a:ext cx="3323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9"/>
                </a:cxn>
                <a:cxn ang="0">
                  <a:pos x="3322" y="529"/>
                </a:cxn>
                <a:cxn ang="0">
                  <a:pos x="3322" y="0"/>
                </a:cxn>
                <a:cxn ang="0">
                  <a:pos x="0" y="0"/>
                </a:cxn>
              </a:cxnLst>
              <a:rect l="0" t="0" r="r" b="b"/>
              <a:pathLst>
                <a:path w="3323" h="530">
                  <a:moveTo>
                    <a:pt x="0" y="0"/>
                  </a:moveTo>
                  <a:lnTo>
                    <a:pt x="0" y="529"/>
                  </a:lnTo>
                  <a:lnTo>
                    <a:pt x="3322" y="529"/>
                  </a:lnTo>
                  <a:lnTo>
                    <a:pt x="3322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10246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6" y="3752"/>
              <a:ext cx="79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7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7" y="3718"/>
              <a:ext cx="651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8" name="Picture 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1" y="3755"/>
              <a:ext cx="61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eaLnBrk="1" hangingPunct="1"/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  <a:noFill/>
          <a:ln/>
        </p:spPr>
        <p:txBody>
          <a:bodyPr/>
          <a:lstStyle/>
          <a:p>
            <a:r>
              <a:rPr lang="en-GB"/>
              <a:t>Why common E4G approach?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319587"/>
          </a:xfrm>
          <a:noFill/>
          <a:ln/>
        </p:spPr>
        <p:txBody>
          <a:bodyPr/>
          <a:lstStyle/>
          <a:p>
            <a:r>
              <a:rPr lang="en-GB"/>
              <a:t>Significant cost savings eg reduced sample sizes</a:t>
            </a:r>
          </a:p>
          <a:p>
            <a:r>
              <a:rPr lang="en-GB"/>
              <a:t>Provide more substantial evidence base</a:t>
            </a:r>
          </a:p>
          <a:p>
            <a:r>
              <a:rPr lang="en-GB"/>
              <a:t>Increased guidance and support</a:t>
            </a:r>
          </a:p>
          <a:p>
            <a:pPr>
              <a:buFontTx/>
              <a:buNone/>
            </a:pPr>
            <a:endParaRPr lang="en-GB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3008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3203575" y="5902325"/>
            <a:ext cx="5286375" cy="852488"/>
            <a:chOff x="2018" y="3718"/>
            <a:chExt cx="3330" cy="537"/>
          </a:xfrm>
        </p:grpSpPr>
        <p:sp>
          <p:nvSpPr>
            <p:cNvPr id="12293" name="Freeform 5"/>
            <p:cNvSpPr>
              <a:spLocks/>
            </p:cNvSpPr>
            <p:nvPr/>
          </p:nvSpPr>
          <p:spPr bwMode="auto">
            <a:xfrm>
              <a:off x="2018" y="3718"/>
              <a:ext cx="3323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9"/>
                </a:cxn>
                <a:cxn ang="0">
                  <a:pos x="3322" y="529"/>
                </a:cxn>
                <a:cxn ang="0">
                  <a:pos x="3322" y="0"/>
                </a:cxn>
                <a:cxn ang="0">
                  <a:pos x="0" y="0"/>
                </a:cxn>
              </a:cxnLst>
              <a:rect l="0" t="0" r="r" b="b"/>
              <a:pathLst>
                <a:path w="3323" h="530">
                  <a:moveTo>
                    <a:pt x="0" y="0"/>
                  </a:moveTo>
                  <a:lnTo>
                    <a:pt x="0" y="529"/>
                  </a:lnTo>
                  <a:lnTo>
                    <a:pt x="3322" y="529"/>
                  </a:lnTo>
                  <a:lnTo>
                    <a:pt x="3322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12294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6" y="3752"/>
              <a:ext cx="79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5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7" y="3718"/>
              <a:ext cx="651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6" name="Picture 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1" y="3755"/>
              <a:ext cx="61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eaLnBrk="1" hangingPunct="1"/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  <a:noFill/>
          <a:ln/>
        </p:spPr>
        <p:txBody>
          <a:bodyPr/>
          <a:lstStyle/>
          <a:p>
            <a:r>
              <a:rPr lang="en-GB"/>
              <a:t>Visitor numbers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319587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/>
              <a:t>Must  know how many extra visitors result from any project</a:t>
            </a:r>
          </a:p>
          <a:p>
            <a:pPr>
              <a:buFontTx/>
              <a:buNone/>
            </a:pPr>
            <a:r>
              <a:rPr lang="en-GB"/>
              <a:t>Can be collected in variety of ways</a:t>
            </a:r>
          </a:p>
          <a:p>
            <a:r>
              <a:rPr lang="en-GB"/>
              <a:t>Staffed /paying  sites/events</a:t>
            </a:r>
          </a:p>
          <a:p>
            <a:r>
              <a:rPr lang="en-GB"/>
              <a:t>Electronic counters –used widely by Cadw</a:t>
            </a:r>
          </a:p>
          <a:p>
            <a:r>
              <a:rPr lang="en-GB"/>
              <a:t>Head counts on specified  days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3008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3203575" y="5902325"/>
            <a:ext cx="5286375" cy="852488"/>
            <a:chOff x="2018" y="3718"/>
            <a:chExt cx="3330" cy="537"/>
          </a:xfrm>
        </p:grpSpPr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2018" y="3718"/>
              <a:ext cx="3323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9"/>
                </a:cxn>
                <a:cxn ang="0">
                  <a:pos x="3322" y="529"/>
                </a:cxn>
                <a:cxn ang="0">
                  <a:pos x="3322" y="0"/>
                </a:cxn>
                <a:cxn ang="0">
                  <a:pos x="0" y="0"/>
                </a:cxn>
              </a:cxnLst>
              <a:rect l="0" t="0" r="r" b="b"/>
              <a:pathLst>
                <a:path w="3323" h="530">
                  <a:moveTo>
                    <a:pt x="0" y="0"/>
                  </a:moveTo>
                  <a:lnTo>
                    <a:pt x="0" y="529"/>
                  </a:lnTo>
                  <a:lnTo>
                    <a:pt x="3322" y="529"/>
                  </a:lnTo>
                  <a:lnTo>
                    <a:pt x="3322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14342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6" y="3752"/>
              <a:ext cx="79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3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7" y="3718"/>
              <a:ext cx="651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4" name="Picture 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1" y="3755"/>
              <a:ext cx="617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eaLnBrk="1" hangingPunct="1"/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Visitor surveys –sample numbers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Most of “jobs” created by project will be indirect</a:t>
            </a:r>
          </a:p>
          <a:p>
            <a:r>
              <a:rPr lang="en-GB"/>
              <a:t>Can only calculate wider economic impact through survey</a:t>
            </a:r>
          </a:p>
          <a:p>
            <a:r>
              <a:rPr lang="en-GB"/>
              <a:t>Survey numbers significantly reduced overall through joint E4G approach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Visitor surveys -2011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Some projects will not be completed in 2011</a:t>
            </a:r>
          </a:p>
          <a:p>
            <a:r>
              <a:rPr lang="en-GB"/>
              <a:t>Will visitors be used in survey for those projects which are open, but not completed?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E4G visitor surveys - links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very similar to Cadw visitor surveys</a:t>
            </a:r>
          </a:p>
          <a:p>
            <a:r>
              <a:rPr lang="en-GB"/>
              <a:t>May well be similar to surveys carried out by delivery partners –if so can incorporate within other survey</a:t>
            </a:r>
          </a:p>
          <a:p>
            <a:r>
              <a:rPr lang="en-GB"/>
              <a:t>Can survey more than minimum requested but weighting reduced for overall E4G sample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M&amp;E –after end of funding period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M&amp;E will need to continue until [</a:t>
            </a:r>
            <a:r>
              <a:rPr lang="en-GB" b="1"/>
              <a:t>2025?]</a:t>
            </a:r>
            <a:r>
              <a:rPr lang="en-GB"/>
              <a:t> at least</a:t>
            </a:r>
          </a:p>
          <a:p>
            <a:pPr>
              <a:lnSpc>
                <a:spcPct val="90000"/>
              </a:lnSpc>
            </a:pPr>
            <a:r>
              <a:rPr lang="en-GB"/>
              <a:t>Visitor numbers and other key outputs /outcomes need to be collected</a:t>
            </a:r>
          </a:p>
          <a:p>
            <a:pPr>
              <a:lnSpc>
                <a:spcPct val="90000"/>
              </a:lnSpc>
            </a:pPr>
            <a:r>
              <a:rPr lang="en-GB"/>
              <a:t>Particularly important for projects finishing close to end of funding period</a:t>
            </a:r>
          </a:p>
          <a:p>
            <a:pPr>
              <a:lnSpc>
                <a:spcPct val="90000"/>
              </a:lnSpc>
            </a:pPr>
            <a:r>
              <a:rPr lang="en-GB"/>
              <a:t>Getting it right in initial visitor surveys reduces risks of needing further survey</a:t>
            </a:r>
          </a:p>
          <a:p>
            <a:pPr>
              <a:lnSpc>
                <a:spcPct val="90000"/>
              </a:lnSpc>
            </a:pP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269</Words>
  <Application>Microsoft Office PowerPoint</Application>
  <PresentationFormat>On-screen Show (4:3)</PresentationFormat>
  <Paragraphs>45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Monitoring and Evaluation</vt:lpstr>
      <vt:lpstr>Key requirements</vt:lpstr>
      <vt:lpstr>Why M&amp;E ? </vt:lpstr>
      <vt:lpstr>Why common E4G approach?</vt:lpstr>
      <vt:lpstr>Visitor numbers</vt:lpstr>
      <vt:lpstr>Visitor surveys –sample numbers</vt:lpstr>
      <vt:lpstr>Visitor surveys -2011</vt:lpstr>
      <vt:lpstr>E4G visitor surveys - links</vt:lpstr>
      <vt:lpstr>M&amp;E –after end of funding period</vt:lpstr>
    </vt:vector>
  </TitlesOfParts>
  <Company>National Assembly for Wales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Clare Moseley</dc:creator>
  <cp:lastModifiedBy>sbsndr</cp:lastModifiedBy>
  <cp:revision>68</cp:revision>
  <cp:lastPrinted>2008-06-02T14:26:43Z</cp:lastPrinted>
  <dcterms:created xsi:type="dcterms:W3CDTF">2008-06-02T07:55:49Z</dcterms:created>
  <dcterms:modified xsi:type="dcterms:W3CDTF">2010-10-05T15:47:44Z</dcterms:modified>
</cp:coreProperties>
</file>