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D94C-5664-F340-BC72-AAD52061FE68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3F7-D6DF-EB4D-8A41-56C58E10D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0108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D94C-5664-F340-BC72-AAD52061FE68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3F7-D6DF-EB4D-8A41-56C58E10D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5285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D94C-5664-F340-BC72-AAD52061FE68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3F7-D6DF-EB4D-8A41-56C58E10D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127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D94C-5664-F340-BC72-AAD52061FE68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3F7-D6DF-EB4D-8A41-56C58E10D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25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D94C-5664-F340-BC72-AAD52061FE68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3F7-D6DF-EB4D-8A41-56C58E10D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171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D94C-5664-F340-BC72-AAD52061FE68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3F7-D6DF-EB4D-8A41-56C58E10D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407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D94C-5664-F340-BC72-AAD52061FE68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3F7-D6DF-EB4D-8A41-56C58E10D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718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D94C-5664-F340-BC72-AAD52061FE68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3F7-D6DF-EB4D-8A41-56C58E10D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7443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D94C-5664-F340-BC72-AAD52061FE68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3F7-D6DF-EB4D-8A41-56C58E10D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810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D94C-5664-F340-BC72-AAD52061FE68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3F7-D6DF-EB4D-8A41-56C58E10D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7905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D94C-5664-F340-BC72-AAD52061FE68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13F7-D6DF-EB4D-8A41-56C58E10D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668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2D94C-5664-F340-BC72-AAD52061FE68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813F7-D6DF-EB4D-8A41-56C58E10D1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1849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100770"/>
              </p:ext>
            </p:extLst>
          </p:nvPr>
        </p:nvGraphicFramePr>
        <p:xfrm>
          <a:off x="749300" y="601768"/>
          <a:ext cx="7645400" cy="3103880"/>
        </p:xfrm>
        <a:graphic>
          <a:graphicData uri="http://schemas.openxmlformats.org/drawingml/2006/table">
            <a:tbl>
              <a:tblPr/>
              <a:tblGrid>
                <a:gridCol w="1549400"/>
                <a:gridCol w="952500"/>
                <a:gridCol w="774700"/>
                <a:gridCol w="736600"/>
                <a:gridCol w="901700"/>
                <a:gridCol w="1065831"/>
                <a:gridCol w="889969"/>
                <a:gridCol w="774700"/>
              </a:tblGrid>
              <a:tr h="16510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The Gross Economic Impact of Visitors to Dare Valley Country Park </a:t>
                      </a:r>
                    </a:p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Oct 2009-Sep 2010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Estimated volume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GVA per trip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FTE Emp Per 1m trips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Supported GVA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Supported employment (FTE)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       Of which on-site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endParaRPr lang="en-US" sz="1100" b="1" i="1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Holiday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32,618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GVA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Emp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  <a:p>
                      <a:pPr marL="36000" algn="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(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FTE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)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1-3 Nights short break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10,873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£87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3,970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£946,000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4+ Nights Long Holiday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21,745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£137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6,110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£2,979,000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130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Leisure Day Trip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63,197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£7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300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£442,000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95,815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£4,367,000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190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£280,000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4608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5672915"/>
              </p:ext>
            </p:extLst>
          </p:nvPr>
        </p:nvGraphicFramePr>
        <p:xfrm>
          <a:off x="749300" y="601768"/>
          <a:ext cx="7645400" cy="3103880"/>
        </p:xfrm>
        <a:graphic>
          <a:graphicData uri="http://schemas.openxmlformats.org/drawingml/2006/table">
            <a:tbl>
              <a:tblPr/>
              <a:tblGrid>
                <a:gridCol w="1549400"/>
                <a:gridCol w="952500"/>
                <a:gridCol w="774700"/>
                <a:gridCol w="736600"/>
                <a:gridCol w="901700"/>
                <a:gridCol w="1065831"/>
                <a:gridCol w="889969"/>
                <a:gridCol w="774700"/>
              </a:tblGrid>
              <a:tr h="16510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The Gross Economic Impact of Visitors to Dare Valley Country Park </a:t>
                      </a:r>
                    </a:p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Oct 2009-Sep 2010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Estimated volume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GVA per trip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FTE Emp Per 1m trips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Supported GVA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Supported employment (FTE)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       Of which on-site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endParaRPr lang="en-US" sz="1100" b="1" i="1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Holiday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32,618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GVA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Emp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  <a:p>
                      <a:pPr marL="36000" algn="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(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FTE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)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1-3 Nights short break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10,873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£87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3,970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£946,000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4+ Nights Long Holiday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21,745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£137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6,110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£2,979,000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130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Leisure Day Trip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63,197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£7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300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£442,000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95,815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£4,367,000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190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£280,000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Up Arrow 1"/>
          <p:cNvSpPr/>
          <p:nvPr/>
        </p:nvSpPr>
        <p:spPr>
          <a:xfrm>
            <a:off x="2465378" y="3872606"/>
            <a:ext cx="722181" cy="90900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2154093" y="1369732"/>
            <a:ext cx="1220238" cy="2335916"/>
          </a:xfrm>
          <a:prstGeom prst="roundRect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08953" y="4906132"/>
            <a:ext cx="7485747" cy="646331"/>
          </a:xfrm>
          <a:prstGeom prst="rect">
            <a:avLst/>
          </a:prstGeom>
          <a:noFill/>
          <a:ln w="3175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Gross volume estimates from Dare Valley supplied data (STEAM). Visitor type breakdown (&amp; adult/child) from 100 self complete questionnaires. Adults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9815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77541962"/>
              </p:ext>
            </p:extLst>
          </p:nvPr>
        </p:nvGraphicFramePr>
        <p:xfrm>
          <a:off x="749300" y="601768"/>
          <a:ext cx="7645400" cy="3103880"/>
        </p:xfrm>
        <a:graphic>
          <a:graphicData uri="http://schemas.openxmlformats.org/drawingml/2006/table">
            <a:tbl>
              <a:tblPr/>
              <a:tblGrid>
                <a:gridCol w="1549400"/>
                <a:gridCol w="952500"/>
                <a:gridCol w="774700"/>
                <a:gridCol w="736600"/>
                <a:gridCol w="901700"/>
                <a:gridCol w="1065831"/>
                <a:gridCol w="889969"/>
                <a:gridCol w="774700"/>
              </a:tblGrid>
              <a:tr h="16510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The Gross Economic Impact of Visitors to Dare Valley Country Park </a:t>
                      </a:r>
                    </a:p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Oct 2009-Sep 2010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Estimated volume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GVA per trip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FTE Emp Per 1m trips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Supported GVA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Supported employment (FTE)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       Of which on-site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endParaRPr lang="en-US" sz="1100" b="1" i="1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Holiday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32,618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GVA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Emp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  <a:p>
                      <a:pPr marL="36000" algn="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(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FTE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)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1-3 Nights short break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10,873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£87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3,970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£946,000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4+ Nights Long Holiday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21,745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£137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6,110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£2,979,000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130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Leisure Day Trip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63,197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£7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300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£442,000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95,815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£4,367,000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190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£280,000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Up Arrow 1"/>
          <p:cNvSpPr/>
          <p:nvPr/>
        </p:nvSpPr>
        <p:spPr>
          <a:xfrm>
            <a:off x="3698067" y="3872606"/>
            <a:ext cx="722181" cy="90900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224914" y="1245211"/>
            <a:ext cx="1606231" cy="2460437"/>
          </a:xfrm>
          <a:prstGeom prst="roundRect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46308" y="4906132"/>
            <a:ext cx="7485747" cy="369332"/>
          </a:xfrm>
          <a:prstGeom prst="rect">
            <a:avLst/>
          </a:prstGeom>
          <a:noFill/>
          <a:ln w="3175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i="1" dirty="0" smtClean="0"/>
              <a:t>Tourism Impact and Planning Model for Wales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1447879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26757691"/>
              </p:ext>
            </p:extLst>
          </p:nvPr>
        </p:nvGraphicFramePr>
        <p:xfrm>
          <a:off x="749300" y="601768"/>
          <a:ext cx="7645400" cy="3103880"/>
        </p:xfrm>
        <a:graphic>
          <a:graphicData uri="http://schemas.openxmlformats.org/drawingml/2006/table">
            <a:tbl>
              <a:tblPr/>
              <a:tblGrid>
                <a:gridCol w="1549400"/>
                <a:gridCol w="952500"/>
                <a:gridCol w="774700"/>
                <a:gridCol w="736600"/>
                <a:gridCol w="901700"/>
                <a:gridCol w="1065831"/>
                <a:gridCol w="889969"/>
                <a:gridCol w="774700"/>
              </a:tblGrid>
              <a:tr h="16510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The Gross Economic Impact of Visitors to Dare Valley Country Park </a:t>
                      </a:r>
                    </a:p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Oct 2009-Sep 2010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Estimated volume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GVA per trip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FTE Emp Per 1m trips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Supported GVA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Supported employment (FTE)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       Of which on-site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endParaRPr lang="en-US" sz="1100" b="1" i="1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Holiday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32,618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GVA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Emp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  <a:p>
                      <a:pPr marL="36000" algn="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(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FTE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)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1-3 Nights short break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10,873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£87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3,970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£946,000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4+ Nights Long Holiday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21,745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£137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6,110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£2,979,000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130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Leisure Day Trip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63,197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£7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300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£442,000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95,815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£4,367,000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190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£280,000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Up Arrow 4"/>
          <p:cNvSpPr/>
          <p:nvPr/>
        </p:nvSpPr>
        <p:spPr>
          <a:xfrm>
            <a:off x="5406892" y="3872606"/>
            <a:ext cx="722181" cy="90900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93792" y="1245211"/>
            <a:ext cx="2029579" cy="2460437"/>
          </a:xfrm>
          <a:prstGeom prst="roundRect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46308" y="4906132"/>
            <a:ext cx="7485747" cy="646331"/>
          </a:xfrm>
          <a:prstGeom prst="rect">
            <a:avLst/>
          </a:prstGeom>
          <a:noFill/>
          <a:ln w="3175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x b = gross economic impact, on + offsite, including multiplier effects, of 140,000 Dare Valley trips. </a:t>
            </a:r>
            <a:endParaRPr lang="en-US" i="1" dirty="0"/>
          </a:p>
        </p:txBody>
      </p:sp>
      <p:sp>
        <p:nvSpPr>
          <p:cNvPr id="3" name="Rectangle 2"/>
          <p:cNvSpPr/>
          <p:nvPr/>
        </p:nvSpPr>
        <p:spPr>
          <a:xfrm>
            <a:off x="2333196" y="2182852"/>
            <a:ext cx="97887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GB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14280" y="2191295"/>
            <a:ext cx="97887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en-GB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581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28795979"/>
              </p:ext>
            </p:extLst>
          </p:nvPr>
        </p:nvGraphicFramePr>
        <p:xfrm>
          <a:off x="749300" y="601768"/>
          <a:ext cx="7645400" cy="3103880"/>
        </p:xfrm>
        <a:graphic>
          <a:graphicData uri="http://schemas.openxmlformats.org/drawingml/2006/table">
            <a:tbl>
              <a:tblPr/>
              <a:tblGrid>
                <a:gridCol w="1549400"/>
                <a:gridCol w="952500"/>
                <a:gridCol w="774700"/>
                <a:gridCol w="736600"/>
                <a:gridCol w="901700"/>
                <a:gridCol w="1065831"/>
                <a:gridCol w="889969"/>
                <a:gridCol w="774700"/>
              </a:tblGrid>
              <a:tr h="16510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The Gross Economic Impact of Visitors to Dare Valley Country Park </a:t>
                      </a:r>
                    </a:p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Oct 2009-Sep 2010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Estimated volume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GVA per trip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FTE Emp Per 1m trips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Supported GVA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Supported employment (FTE)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       Of which on-site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endParaRPr lang="en-US" sz="1100" b="1" i="1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Holiday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32,618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GVA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6000" algn="r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Emp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  <a:p>
                      <a:pPr marL="36000" algn="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(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FTE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)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1-3 Nights short break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10,873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£87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3,970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£946,000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4+ Nights Long Holiday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21,745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£137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6,110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£2,979,000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130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Leisure Day Trip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63,197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£7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300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£442,000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6000"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News Gothic MT"/>
                        <a:cs typeface="News Gothic M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95,815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£4,367,000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 190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£280,000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News Gothic MT"/>
                          <a:cs typeface="News Gothic MT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Up Arrow 4"/>
          <p:cNvSpPr/>
          <p:nvPr/>
        </p:nvSpPr>
        <p:spPr>
          <a:xfrm>
            <a:off x="7212345" y="3879977"/>
            <a:ext cx="722181" cy="90900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663135" y="1346907"/>
            <a:ext cx="1768920" cy="2358741"/>
          </a:xfrm>
          <a:prstGeom prst="roundRect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46308" y="4906132"/>
            <a:ext cx="7485747" cy="646331"/>
          </a:xfrm>
          <a:prstGeom prst="rect">
            <a:avLst/>
          </a:prstGeom>
          <a:noFill/>
          <a:ln w="3175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Estimated from </a:t>
            </a:r>
            <a:r>
              <a:rPr lang="en-US" i="1" dirty="0" smtClean="0"/>
              <a:t>Tourism Impact and Planning Model for Wales </a:t>
            </a:r>
            <a:r>
              <a:rPr lang="en-US" dirty="0" smtClean="0"/>
              <a:t>plus Dare Valley questionnaire data. A </a:t>
            </a:r>
            <a:r>
              <a:rPr lang="en-US" b="1" i="1" dirty="0" smtClean="0"/>
              <a:t>subset</a:t>
            </a:r>
            <a:r>
              <a:rPr lang="en-US" dirty="0" smtClean="0"/>
              <a:t> of gross impact, not additional.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519992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586</Words>
  <Application>Microsoft Office PowerPoint</Application>
  <PresentationFormat>On-screen Show (4:3)</PresentationFormat>
  <Paragraphs>256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WERU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Calvin Jones</dc:creator>
  <cp:lastModifiedBy>sbsndr</cp:lastModifiedBy>
  <cp:revision>4</cp:revision>
  <dcterms:created xsi:type="dcterms:W3CDTF">2011-03-01T15:30:34Z</dcterms:created>
  <dcterms:modified xsi:type="dcterms:W3CDTF">2011-03-07T14:44:07Z</dcterms:modified>
</cp:coreProperties>
</file>