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88B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C7BFAD-F8E6-486D-BFF3-602C65AD40F8}" type="datetime1">
              <a:rPr lang="en-US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497D7-7FF3-400D-89DF-26D1A45732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3CA115-6408-4A28-BE87-6BBDBDE093E4}" type="datetime1">
              <a:rPr lang="en-US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C0885-F253-400D-A39F-7C3D6227B2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476345-2520-4873-A5F3-4A189AD40455}" type="datetime1">
              <a:rPr lang="en-US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D550E-B4E1-40A0-B2D3-4E530FFCA3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B6F542-AB87-4288-A772-4FDC5EEF65BE}" type="datetime1">
              <a:rPr lang="en-US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3F611E-0FFA-46A7-8775-448AC6150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146E44-1FDE-4524-8108-B18754603A08}" type="datetime1">
              <a:rPr lang="en-US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E5507-4C99-42BC-B809-8BF58E797F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22FCDB-E6AD-406F-A9AE-467B09E4D190}" type="datetime1">
              <a:rPr lang="en-US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F02C8B-E02B-4D0C-BBDE-2B5B8F6CE1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A7A647-CAEF-46E5-9F8C-29FE8BD573D1}" type="datetime1">
              <a:rPr lang="en-US"/>
              <a:pPr/>
              <a:t>3/7/2011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BE1B1-71E1-416B-B90F-475498DAE9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2A8439-FAC2-4C46-A1C3-8D11101FC58D}" type="datetime1">
              <a:rPr lang="en-US"/>
              <a:pPr/>
              <a:t>3/7/2011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987EC-91F8-4914-B78F-C854EEDB61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629312-40CE-4DE1-BA11-2F5002EFAB87}" type="datetime1">
              <a:rPr lang="en-US"/>
              <a:pPr/>
              <a:t>3/7/2011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C73ED-0FA3-4FB0-BD20-25E963E054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D6D9D3-2C2B-410E-987A-8931E49633C4}" type="datetime1">
              <a:rPr lang="en-US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17A28-F09B-4F3A-AC77-976827D4B5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F2D3AC-54A3-4CB6-96E7-4D4B96D2B60C}" type="datetime1">
              <a:rPr lang="en-US"/>
              <a:pPr/>
              <a:t>3/7/2011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3D277-CC62-49A6-87B4-BF123B1210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F89F86E5-630C-4B40-B6A6-87134913731D}" type="datetime1">
              <a:rPr lang="en-US"/>
              <a:pPr/>
              <a:t>3/7/2011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/>
              <a:t>Environment for Growth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451195F-CC4E-4CCB-8514-F738E77C8C51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6" descr="S61-487-SP-600px.jpg"/>
          <p:cNvPicPr>
            <a:picLocks noChangeAspect="1"/>
          </p:cNvPicPr>
          <p:nvPr userDrawn="1"/>
        </p:nvPicPr>
        <p:blipFill>
          <a:blip r:embed="rId13">
            <a:lum bright="30000" contrast="-22000"/>
          </a:blip>
          <a:srcRect/>
          <a:stretch>
            <a:fillRect/>
          </a:stretch>
        </p:blipFill>
        <p:spPr bwMode="auto">
          <a:xfrm>
            <a:off x="6875463" y="6134100"/>
            <a:ext cx="1811337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 rot="5400000">
            <a:off x="-2766218" y="3498056"/>
            <a:ext cx="6446837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56406" y="1600200"/>
            <a:ext cx="8230394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3A88BD"/>
          </a:solidFill>
          <a:latin typeface="Arial"/>
          <a:ea typeface="ＭＳ Ｐゴシック" charset="-128"/>
          <a:cs typeface="Arial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Arial" charset="0"/>
          <a:ea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Arial" charset="0"/>
          <a:ea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Arial" charset="0"/>
          <a:ea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Arial" charset="0"/>
          <a:ea typeface="ＭＳ Ｐゴシック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charset="0"/>
          <a:ea typeface="ＭＳ Ｐゴシック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charset="0"/>
          <a:ea typeface="ＭＳ Ｐゴシック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charset="0"/>
          <a:ea typeface="ＭＳ Ｐゴシック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>
                <a:latin typeface="Arial" charset="0"/>
              </a:rPr>
              <a:t>Environment for </a:t>
            </a:r>
            <a:r>
              <a:rPr lang="en-US" b="1" i="1" dirty="0" smtClean="0">
                <a:latin typeface="Arial" charset="0"/>
              </a:rPr>
              <a:t>Growth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</a:rPr>
              <a:t>Interpretation Project: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i="1" dirty="0" smtClean="0">
                <a:ea typeface="+mn-ea"/>
              </a:rPr>
              <a:t>Issues for Discussion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93700"/>
            <a:ext cx="7772400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/>
            <a:r>
              <a:rPr lang="en-US" sz="2800">
                <a:solidFill>
                  <a:srgbClr val="A6A6A6"/>
                </a:solidFill>
                <a:cs typeface="Arial" charset="0"/>
              </a:rPr>
              <a:t>Dr. Calvin Jones</a:t>
            </a:r>
            <a:endParaRPr lang="en-US" sz="2800" b="1" i="1">
              <a:solidFill>
                <a:srgbClr val="A6A6A6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Interpretation &amp; artwork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Aft>
                <a:spcPts val="1800"/>
              </a:spcAft>
            </a:pPr>
            <a:r>
              <a:rPr lang="en-US" dirty="0" smtClean="0">
                <a:latin typeface="Arial" charset="0"/>
              </a:rPr>
              <a:t>How far is volume measurement possible, appropriate or desirable for interpretation?</a:t>
            </a:r>
          </a:p>
          <a:p>
            <a:pPr eaLnBrk="1" hangingPunct="1">
              <a:lnSpc>
                <a:spcPct val="110000"/>
              </a:lnSpc>
              <a:spcAft>
                <a:spcPts val="1800"/>
              </a:spcAft>
            </a:pPr>
            <a:r>
              <a:rPr lang="en-US" dirty="0" smtClean="0">
                <a:latin typeface="Arial" charset="0"/>
              </a:rPr>
              <a:t>If not volume, what else is a measure of interpretation success?</a:t>
            </a:r>
          </a:p>
          <a:p>
            <a:pPr eaLnBrk="1" hangingPunct="1">
              <a:lnSpc>
                <a:spcPct val="110000"/>
              </a:lnSpc>
              <a:spcAft>
                <a:spcPts val="1800"/>
              </a:spcAft>
            </a:pPr>
            <a:r>
              <a:rPr lang="en-US" dirty="0" smtClean="0">
                <a:latin typeface="Arial" charset="0"/>
              </a:rPr>
              <a:t>Can/should we standardize such measurement?</a:t>
            </a:r>
          </a:p>
          <a:p>
            <a:pPr eaLnBrk="1" hangingPunct="1">
              <a:lnSpc>
                <a:spcPct val="110000"/>
              </a:lnSpc>
              <a:spcAft>
                <a:spcPts val="1800"/>
              </a:spcAft>
            </a:pPr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&amp; artwork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</a:t>
            </a:r>
            <a:r>
              <a:rPr lang="en-US" b="1" i="1" dirty="0" smtClean="0"/>
              <a:t>volume</a:t>
            </a:r>
            <a:r>
              <a:rPr lang="en-US" dirty="0" smtClean="0"/>
              <a:t> estimation?</a:t>
            </a:r>
          </a:p>
          <a:p>
            <a:pPr lvl="1"/>
            <a:r>
              <a:rPr lang="en-US" dirty="0" smtClean="0"/>
              <a:t>where interpretive elements are geographically close/linked to E4G sites or links…</a:t>
            </a:r>
          </a:p>
          <a:p>
            <a:pPr lvl="1"/>
            <a:r>
              <a:rPr lang="en-US" dirty="0" smtClean="0"/>
              <a:t>where those sites/links benefit from visitor survey…</a:t>
            </a:r>
          </a:p>
          <a:p>
            <a:pPr lvl="1"/>
            <a:r>
              <a:rPr lang="en-US" dirty="0" smtClean="0"/>
              <a:t>additional survey questions added to visitor questionnaire:</a:t>
            </a:r>
          </a:p>
          <a:p>
            <a:pPr lvl="2"/>
            <a:r>
              <a:rPr lang="en-US" dirty="0" smtClean="0"/>
              <a:t>recognition / satisfaction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8456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and Artwork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185"/>
          </a:xfrm>
        </p:spPr>
        <p:txBody>
          <a:bodyPr/>
          <a:lstStyle/>
          <a:p>
            <a:r>
              <a:rPr lang="en-US" dirty="0" smtClean="0"/>
              <a:t>Visitor </a:t>
            </a:r>
            <a:r>
              <a:rPr lang="en-US" b="1" i="1" dirty="0" smtClean="0"/>
              <a:t>satisfaction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Would require dedicated survey </a:t>
            </a:r>
          </a:p>
          <a:p>
            <a:pPr lvl="2"/>
            <a:r>
              <a:rPr lang="en-US" dirty="0" smtClean="0"/>
              <a:t>recognition </a:t>
            </a:r>
          </a:p>
          <a:p>
            <a:pPr lvl="2"/>
            <a:r>
              <a:rPr lang="en-US" dirty="0" smtClean="0"/>
              <a:t>usefulness </a:t>
            </a:r>
          </a:p>
          <a:p>
            <a:pPr lvl="2"/>
            <a:r>
              <a:rPr lang="en-US" dirty="0" smtClean="0"/>
              <a:t>appropriateness</a:t>
            </a:r>
          </a:p>
          <a:p>
            <a:pPr lvl="1"/>
            <a:r>
              <a:rPr lang="en-US" dirty="0" smtClean="0"/>
              <a:t>Survey</a:t>
            </a:r>
          </a:p>
          <a:p>
            <a:pPr lvl="2"/>
            <a:r>
              <a:rPr lang="en-US" dirty="0" smtClean="0"/>
              <a:t>face to face?</a:t>
            </a:r>
          </a:p>
          <a:p>
            <a:pPr lvl="2"/>
            <a:r>
              <a:rPr lang="en-US" dirty="0" smtClean="0"/>
              <a:t>self complete at nearby hotspots?</a:t>
            </a:r>
          </a:p>
          <a:p>
            <a:pPr lvl="2"/>
            <a:r>
              <a:rPr lang="en-US" dirty="0" smtClean="0"/>
              <a:t>online/e-survey via user groups?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9766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and Artwork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185"/>
          </a:xfrm>
        </p:spPr>
        <p:txBody>
          <a:bodyPr/>
          <a:lstStyle/>
          <a:p>
            <a:r>
              <a:rPr lang="en-US" dirty="0" smtClean="0"/>
              <a:t>Little point in high cost volume estimation for the sake of it</a:t>
            </a:r>
          </a:p>
          <a:p>
            <a:r>
              <a:rPr lang="en-US" dirty="0" smtClean="0"/>
              <a:t>Position as part of holistic offer that drives visitation overall</a:t>
            </a:r>
          </a:p>
          <a:p>
            <a:r>
              <a:rPr lang="en-US" dirty="0" smtClean="0"/>
              <a:t>but some measure of evaluation would be welcome to cement additionality and ensure future funding(?)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1990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gradFill flip="none" rotWithShape="1">
            <a:gsLst>
              <a:gs pos="51000">
                <a:srgbClr val="3A88BD"/>
              </a:gs>
              <a:gs pos="100000">
                <a:srgbClr val="FFFFFF"/>
              </a:gs>
            </a:gsLst>
            <a:lin ang="0" scaled="1"/>
            <a:tileRect/>
          </a:gra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156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Environment for Growth</vt:lpstr>
      <vt:lpstr>Interpretation &amp; artwork</vt:lpstr>
      <vt:lpstr>Interpretation &amp; artwork</vt:lpstr>
      <vt:lpstr>Interpretation and Artwork</vt:lpstr>
      <vt:lpstr>Interpretation and Artwork</vt:lpstr>
    </vt:vector>
  </TitlesOfParts>
  <Manager/>
  <Company>WERU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 for Growth</dc:title>
  <dc:subject/>
  <dc:creator>Calvin Jones</dc:creator>
  <cp:keywords/>
  <dc:description/>
  <cp:lastModifiedBy>sbsndr</cp:lastModifiedBy>
  <cp:revision>12</cp:revision>
  <dcterms:created xsi:type="dcterms:W3CDTF">2010-03-19T11:38:17Z</dcterms:created>
  <dcterms:modified xsi:type="dcterms:W3CDTF">2011-03-07T14:55:08Z</dcterms:modified>
  <cp:category/>
</cp:coreProperties>
</file>