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79" r:id="rId8"/>
    <p:sldId id="263" r:id="rId9"/>
    <p:sldId id="280" r:id="rId10"/>
    <p:sldId id="264" r:id="rId11"/>
    <p:sldId id="281" r:id="rId12"/>
    <p:sldId id="282" r:id="rId13"/>
    <p:sldId id="265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0" r:id="rId22"/>
    <p:sldId id="276" r:id="rId23"/>
    <p:sldId id="275" r:id="rId24"/>
    <p:sldId id="278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66"/>
    <a:srgbClr val="D0D8E8"/>
    <a:srgbClr val="E9EDF4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2" autoAdjust="0"/>
    <p:restoredTop sz="90608" autoAdjust="0"/>
  </p:normalViewPr>
  <p:slideViewPr>
    <p:cSldViewPr>
      <p:cViewPr>
        <p:scale>
          <a:sx n="66" d="100"/>
          <a:sy n="66" d="100"/>
        </p:scale>
        <p:origin x="-28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C166007-F47F-4A7A-B18E-A320BF864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66007-F47F-4A7A-B18E-A320BF86455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DEF58-9354-499D-91F2-201B7DF132BA}" type="slidenum">
              <a:rPr lang="en-GB"/>
              <a:pPr/>
              <a:t>21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All sites would need to collect survey information</a:t>
            </a:r>
          </a:p>
          <a:p>
            <a:pPr eaLnBrk="1" hangingPunct="1"/>
            <a:r>
              <a:rPr lang="en-GB" smtClean="0"/>
              <a:t> Existing questionnaires could not be used</a:t>
            </a:r>
          </a:p>
          <a:p>
            <a:pPr eaLnBrk="1" hangingPunct="1"/>
            <a:r>
              <a:rPr lang="en-GB" smtClean="0"/>
              <a:t> Need to distinguish between visitors coming to new cycle route or interpretation board next to it.</a:t>
            </a:r>
          </a:p>
          <a:p>
            <a:pPr eaLnBrk="1" hangingPunct="1"/>
            <a:r>
              <a:rPr lang="en-GB" smtClean="0"/>
              <a:t> WERU will input the data</a:t>
            </a:r>
          </a:p>
          <a:p>
            <a:pPr eaLnBrk="1" hangingPunct="1"/>
            <a:r>
              <a:rPr lang="en-GB" smtClean="0"/>
              <a:t>- Each LA needs to provide more than 100 surveys.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48041-8DFB-445E-9074-C3B6DC7CFC74}" type="slidenum">
              <a:rPr lang="en-GB"/>
              <a:pPr/>
              <a:t>22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Plus good practice examples to help tell the story and stop final report being dry.</a:t>
            </a:r>
          </a:p>
          <a:p>
            <a:pPr eaLnBrk="1" hangingPunct="1"/>
            <a:r>
              <a:rPr lang="en-GB" smtClean="0"/>
              <a:t>Dare Valley, and Six Bells done surveys. Plus surveys at WHC in Blaenavon.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A6C6C-31AB-479F-9ECD-3DDF95B0B65A}" type="slidenum">
              <a:rPr lang="en-GB"/>
              <a:pPr/>
              <a:t>23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Do the community groups have the resources, and how to reach them all easily.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Why we are all here, because visits is easy, but job creation is hard.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63BC4-391A-4D32-B049-D12C1147E91F}" type="slidenum">
              <a:rPr lang="en-GB"/>
              <a:pPr/>
              <a:t>14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Minimum eighteen days- most JPS chosen automatic counters.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430B0-6D67-4853-97B5-AFC2DD14C751}" type="slidenum">
              <a:rPr lang="en-GB"/>
              <a:pPr/>
              <a:t>15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Day constrained by time so chosen LAs with most projects.  Grouped others in where made sense, e.g. FCW.  Others know and will get the same level of service.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1C618-1D22-4DE1-8B14-0768009E94C3}" type="slidenum">
              <a:rPr lang="en-GB"/>
              <a:pPr/>
              <a:t>16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All LA reps for events, interpretation, capital present and future projects.</a:t>
            </a:r>
          </a:p>
          <a:p>
            <a:pPr eaLnBrk="1" hangingPunct="1"/>
            <a:r>
              <a:rPr lang="en-GB" smtClean="0"/>
              <a:t>Took the risk that we could allow LAs to nominate their site for surveys.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CF498-62E3-4C11-99A0-5FD2F272F915}" type="slidenum">
              <a:rPr lang="en-GB"/>
              <a:pPr/>
              <a:t>17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Surveys to be completed at Blaenavon WHS instead.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00FA6-169B-4B5C-8414-9342CBD841AE}" type="slidenum">
              <a:rPr lang="en-GB"/>
              <a:pPr/>
              <a:t>18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WERU happy to approve variant questionnaires.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C077-AF72-4BC7-B4A4-D22585BE5FE5}" type="slidenum">
              <a:rPr lang="en-GB"/>
              <a:pPr/>
              <a:t>19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NPTCBC opted to collect surveys at Gnoll Estate Country Park instead, where there is a visitor centre.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1280D-CF6B-435C-9328-8A68CC5B7692}" type="slidenum">
              <a:rPr lang="en-GB"/>
              <a:pPr/>
              <a:t>20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NPTCBC opted to collect surveys at Gnoll Estate Country Park instead, where there is a visitor centre.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552D1-FD59-400B-BA0F-3DA154B37F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A34F-EC23-4D61-B220-6E922F568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4B8FE-A693-4482-97F6-A5C00582F2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50C9F-BA55-4C83-A23B-47DF66C80E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DF58-7A14-438D-B61A-069E2240D0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6A11A-B2E9-40B5-A0B7-83D3486AC8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747DC-4700-4E04-9E67-285A342B80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8100E-176F-4273-9D82-B22921E0D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426A1-374D-4AD8-9C33-85C6712E8D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3DE1-EB3D-47D5-8B43-5F9B12EEC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A7364-7B9C-4673-9EEE-7F69473922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504E-1B3D-46E1-8059-85FA933AB4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1E42889-8D98-4A96-A6E1-E528C56F7C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4g.org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Eleri.davies3@wales.gsi.gov.uk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539750" y="1916113"/>
            <a:ext cx="7920038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2400" b="1">
              <a:latin typeface="Corbe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2400" b="1">
                <a:latin typeface="Corbel" pitchFamily="34" charset="0"/>
              </a:rPr>
              <a:t>The Local Authority Response to the E4G M&amp;E challenge with reference to</a:t>
            </a:r>
            <a:r>
              <a:rPr lang="en-GB" sz="2400">
                <a:latin typeface="Corbel" pitchFamily="34" charset="0"/>
              </a:rPr>
              <a:t> </a:t>
            </a:r>
            <a:r>
              <a:rPr lang="en-GB" sz="2400" b="1">
                <a:latin typeface="Corbel" pitchFamily="34" charset="0"/>
              </a:rPr>
              <a:t>Valleys Regional Park</a:t>
            </a:r>
            <a:r>
              <a:rPr lang="en-GB" sz="2400">
                <a:latin typeface="Corbe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GB" sz="2400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r>
              <a:rPr lang="en-GB">
                <a:latin typeface="Corbel" pitchFamily="34" charset="0"/>
              </a:rPr>
              <a:t>Eleri Davies</a:t>
            </a:r>
          </a:p>
          <a:p>
            <a:r>
              <a:rPr lang="en-GB">
                <a:latin typeface="Corbel" pitchFamily="34" charset="0"/>
              </a:rPr>
              <a:t>Rheolwr Prosiect Treftadaeth   Heritage Project Manager</a:t>
            </a:r>
          </a:p>
          <a:p>
            <a:r>
              <a:rPr lang="en-GB">
                <a:latin typeface="Corbel" pitchFamily="34" charset="0"/>
              </a:rPr>
              <a:t>Parc Rhanbarthol y Cymoedd    Valleys Regional Park       </a:t>
            </a:r>
          </a:p>
          <a:p>
            <a:r>
              <a:rPr lang="en-GB">
                <a:latin typeface="Corbel" pitchFamily="34" charset="0"/>
              </a:rPr>
              <a:t>Eleri.davies3@wales.gsi.gov.uk</a:t>
            </a:r>
          </a:p>
        </p:txBody>
      </p:sp>
      <p:pic>
        <p:nvPicPr>
          <p:cNvPr id="2056" name="Picture 8" descr="ERDF Port RGB 300dp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07950"/>
            <a:ext cx="1655762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graphicFrame>
        <p:nvGraphicFramePr>
          <p:cNvPr id="11306" name="Group 42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338959"/>
        </p:xfrm>
        <a:graphic>
          <a:graphicData uri="http://schemas.openxmlformats.org/drawingml/2006/table">
            <a:tbl>
              <a:tblPr/>
              <a:tblGrid>
                <a:gridCol w="3973512"/>
                <a:gridCol w="4256088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Themes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Transformational Landscapes for Visitors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Strategic landscape initiatives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Enhancing our visitor centres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Country parks, nature reserves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Loops and Links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Cycling, walking, riding - access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Community Pride Total Focus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Clean, pleasant environment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Community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Grassroots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Training the ambassadors (ESF)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Trained Advocates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Events Programme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Additional attractions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Management and project delivery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£25.7m (gross)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	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1308" name="Picture 44" descr="ERDF Port RGB 300dp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07950"/>
            <a:ext cx="1655762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2294" name="Table Placeholder 7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835150" y="177323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995738" y="170021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732588" y="18446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rbel" pitchFamily="34" charset="0"/>
              </a:rPr>
              <a:t>Events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900113" y="1844675"/>
            <a:ext cx="4681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rbel" pitchFamily="34" charset="0"/>
              </a:rPr>
              <a:t>Community Tourism &amp; Ambassadors</a:t>
            </a:r>
          </a:p>
        </p:txBody>
      </p:sp>
      <p:pic>
        <p:nvPicPr>
          <p:cNvPr id="12304" name="Picture 16" descr="ERDF Port RGB 300dp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07950"/>
            <a:ext cx="1655762" cy="124142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68313" y="2349500"/>
            <a:ext cx="2828924" cy="3763963"/>
            <a:chOff x="468313" y="2349500"/>
            <a:chExt cx="2828924" cy="3763963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8313" y="2349500"/>
              <a:ext cx="2824162" cy="37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8313" y="2349500"/>
              <a:ext cx="2828924" cy="376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3348038" y="2349500"/>
            <a:ext cx="2644774" cy="3748088"/>
            <a:chOff x="3348038" y="2349500"/>
            <a:chExt cx="2644774" cy="3748088"/>
          </a:xfrm>
        </p:grpSpPr>
        <p:sp>
          <p:nvSpPr>
            <p:cNvPr id="307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48038" y="2349500"/>
              <a:ext cx="2640012" cy="374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48038" y="2349500"/>
              <a:ext cx="2644774" cy="374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6084888" y="2349500"/>
            <a:ext cx="2493962" cy="3781425"/>
            <a:chOff x="6084888" y="2349500"/>
            <a:chExt cx="2493962" cy="3781425"/>
          </a:xfrm>
        </p:grpSpPr>
        <p:sp>
          <p:nvSpPr>
            <p:cNvPr id="308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6084888" y="2349500"/>
              <a:ext cx="2481262" cy="376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084888" y="2349500"/>
              <a:ext cx="2493962" cy="378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52231" name="Text Box 43"/>
          <p:cNvSpPr txBox="1">
            <a:spLocks noChangeArrowheads="1"/>
          </p:cNvSpPr>
          <p:nvPr/>
        </p:nvSpPr>
        <p:spPr bwMode="auto">
          <a:xfrm>
            <a:off x="4643438" y="1700213"/>
            <a:ext cx="3671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solidFill>
                <a:schemeClr val="folHlink"/>
              </a:solidFill>
              <a:latin typeface="Corbel" pitchFamily="34" charset="0"/>
            </a:endParaRPr>
          </a:p>
        </p:txBody>
      </p:sp>
      <p:sp>
        <p:nvSpPr>
          <p:cNvPr id="52232" name="Text Box 44"/>
          <p:cNvSpPr txBox="1">
            <a:spLocks noChangeArrowheads="1"/>
          </p:cNvSpPr>
          <p:nvPr/>
        </p:nvSpPr>
        <p:spPr bwMode="auto">
          <a:xfrm>
            <a:off x="2555875" y="549275"/>
            <a:ext cx="561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Project Outputs</a:t>
            </a:r>
          </a:p>
        </p:txBody>
      </p:sp>
      <p:graphicFrame>
        <p:nvGraphicFramePr>
          <p:cNvPr id="52324" name="Group 100"/>
          <p:cNvGraphicFramePr>
            <a:graphicFrameLocks noGrp="1"/>
          </p:cNvGraphicFramePr>
          <p:nvPr/>
        </p:nvGraphicFramePr>
        <p:xfrm>
          <a:off x="611188" y="1700213"/>
          <a:ext cx="8064500" cy="4975226"/>
        </p:xfrm>
        <a:graphic>
          <a:graphicData uri="http://schemas.openxmlformats.org/drawingml/2006/table">
            <a:tbl>
              <a:tblPr/>
              <a:tblGrid>
                <a:gridCol w="2689225"/>
                <a:gridCol w="2686050"/>
                <a:gridCol w="268922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Primary Outputs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Programme Target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VRP Target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Initiatives Developing the Natural &amp;/or Historic 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Managed access to the Countryside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15km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80km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5263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Primary Results Indicator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Visits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196,000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Jobs Created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Participants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Qualifications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52326" name="Picture 102" descr="ERDF Port RGB 300dp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61925"/>
            <a:ext cx="1584325" cy="118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8313" y="1844675"/>
            <a:ext cx="388778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orbel" pitchFamily="34" charset="0"/>
            </a:endParaRPr>
          </a:p>
          <a:p>
            <a:r>
              <a:rPr lang="en-GB">
                <a:latin typeface="Corbel" pitchFamily="34" charset="0"/>
              </a:rPr>
              <a:t>Part of WERU contract, each E4G project must produce;</a:t>
            </a:r>
          </a:p>
          <a:p>
            <a:endParaRPr lang="en-GB">
              <a:latin typeface="Corbel" pitchFamily="34" charset="0"/>
            </a:endParaRPr>
          </a:p>
          <a:p>
            <a:endParaRPr lang="en-GB">
              <a:latin typeface="Corbel" pitchFamily="34" charset="0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Visitor counts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1,200 completed surveys</a:t>
            </a:r>
          </a:p>
          <a:p>
            <a:pPr lvl="1"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500 Valleys Cycle Network</a:t>
            </a:r>
          </a:p>
          <a:p>
            <a:pPr lvl="1"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500 Visitor Centre Improvements</a:t>
            </a:r>
          </a:p>
          <a:p>
            <a:pPr lvl="1"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200 Events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Site energy returns </a:t>
            </a:r>
          </a:p>
          <a:p>
            <a:pPr>
              <a:buFontTx/>
              <a:buChar char="-"/>
            </a:pPr>
            <a:endParaRPr lang="en-GB">
              <a:latin typeface="Corbel" pitchFamily="34" charset="0"/>
            </a:endParaRPr>
          </a:p>
        </p:txBody>
      </p:sp>
      <p:sp>
        <p:nvSpPr>
          <p:cNvPr id="14342" name="Text Box 43"/>
          <p:cNvSpPr txBox="1">
            <a:spLocks noChangeArrowheads="1"/>
          </p:cNvSpPr>
          <p:nvPr/>
        </p:nvSpPr>
        <p:spPr bwMode="auto">
          <a:xfrm>
            <a:off x="2555875" y="549275"/>
            <a:ext cx="561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M&amp;E Requirements</a:t>
            </a:r>
          </a:p>
        </p:txBody>
      </p:sp>
      <p:sp>
        <p:nvSpPr>
          <p:cNvPr id="14343" name="Text Box 44"/>
          <p:cNvSpPr txBox="1">
            <a:spLocks noChangeArrowheads="1"/>
          </p:cNvSpPr>
          <p:nvPr/>
        </p:nvSpPr>
        <p:spPr bwMode="auto">
          <a:xfrm>
            <a:off x="4500563" y="37163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4347" name="Picture 11" descr="ERDF Port RGB 300dp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53975"/>
            <a:ext cx="1728787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r>
              <a:rPr lang="en-GB">
                <a:latin typeface="Corbel" pitchFamily="34" charset="0"/>
              </a:rPr>
              <a:t>Therefore, each VRP project must produce;</a:t>
            </a:r>
          </a:p>
          <a:p>
            <a:endParaRPr lang="en-GB">
              <a:latin typeface="Corbel" pitchFamily="34" charset="0"/>
            </a:endParaRPr>
          </a:p>
          <a:p>
            <a:endParaRPr lang="en-GB">
              <a:latin typeface="Corbel" pitchFamily="34" charset="0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Project flyer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Visitor counts over one calendar year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Contribution to 1,200 completed surveys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Site energy returns, where applicable</a:t>
            </a:r>
          </a:p>
          <a:p>
            <a:pPr>
              <a:lnSpc>
                <a:spcPct val="130000"/>
              </a:lnSpc>
              <a:buFontTx/>
              <a:buChar char="-"/>
            </a:pPr>
            <a:endParaRPr lang="en-GB">
              <a:latin typeface="Corbel" pitchFamily="34" charset="0"/>
            </a:endParaRPr>
          </a:p>
          <a:p>
            <a:pPr>
              <a:lnSpc>
                <a:spcPct val="130000"/>
              </a:lnSpc>
            </a:pPr>
            <a:r>
              <a:rPr lang="en-GB">
                <a:latin typeface="Corbel" pitchFamily="34" charset="0"/>
              </a:rPr>
              <a:t>Grant conditional on;</a:t>
            </a:r>
          </a:p>
          <a:p>
            <a:pPr>
              <a:lnSpc>
                <a:spcPct val="130000"/>
              </a:lnSpc>
            </a:pPr>
            <a:endParaRPr lang="en-GB">
              <a:latin typeface="Corbel" pitchFamily="34" charset="0"/>
            </a:endParaRPr>
          </a:p>
          <a:p>
            <a:pPr>
              <a:lnSpc>
                <a:spcPct val="130000"/>
              </a:lnSpc>
            </a:pPr>
            <a:r>
              <a:rPr lang="en-GB" b="1">
                <a:latin typeface="Corbel" pitchFamily="34" charset="0"/>
              </a:rPr>
              <a:t>‘Your commitment to contribute to the monitoring &amp; evaluation plan for the project, co-ordinated by the Welsh Economy Research Unit (guidance available at </a:t>
            </a:r>
            <a:r>
              <a:rPr lang="en-GB" b="1">
                <a:latin typeface="Corbel" pitchFamily="34" charset="0"/>
                <a:hlinkClick r:id="rId3"/>
              </a:rPr>
              <a:t>www.e4g.org.uk</a:t>
            </a:r>
            <a:r>
              <a:rPr lang="en-GB" b="1">
                <a:latin typeface="Corbel" pitchFamily="34" charset="0"/>
              </a:rPr>
              <a:t>);’ </a:t>
            </a:r>
          </a:p>
          <a:p>
            <a:pPr>
              <a:buFontTx/>
              <a:buChar char="-"/>
            </a:pPr>
            <a:endParaRPr lang="en-GB" b="1">
              <a:latin typeface="Corbel" pitchFamily="34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484313"/>
            <a:ext cx="345598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ERDF Port RGB 300dp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107950"/>
            <a:ext cx="1655762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684213" y="1700213"/>
            <a:ext cx="7991475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Corbel" pitchFamily="34" charset="0"/>
              </a:rPr>
              <a:t>Project sponsors  invited to M&amp;E day in March 2010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dirty="0">
                <a:latin typeface="Corbel" pitchFamily="34" charset="0"/>
              </a:rPr>
              <a:t>One representative per Local Authority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GB" dirty="0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latin typeface="Corbel" pitchFamily="34" charset="0"/>
              </a:rPr>
              <a:t>Feedback from that showed that individual sessions were needed.</a:t>
            </a:r>
          </a:p>
          <a:p>
            <a:pPr>
              <a:spcBef>
                <a:spcPct val="50000"/>
              </a:spcBef>
            </a:pPr>
            <a:endParaRPr lang="en-GB" dirty="0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latin typeface="Corbel" pitchFamily="34" charset="0"/>
              </a:rPr>
              <a:t>Surgery day held June 2010 with </a:t>
            </a:r>
            <a:r>
              <a:rPr lang="en-GB" i="1" dirty="0">
                <a:latin typeface="Corbel" pitchFamily="34" charset="0"/>
              </a:rPr>
              <a:t>most</a:t>
            </a:r>
            <a:r>
              <a:rPr lang="en-GB" dirty="0">
                <a:latin typeface="Corbe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Corbel" pitchFamily="34" charset="0"/>
              </a:rPr>
              <a:t>project sponsors</a:t>
            </a:r>
          </a:p>
          <a:p>
            <a:pPr>
              <a:spcBef>
                <a:spcPct val="50000"/>
              </a:spcBef>
            </a:pPr>
            <a:endParaRPr lang="en-GB" dirty="0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Plans to meet challenge</a:t>
            </a:r>
          </a:p>
        </p:txBody>
      </p:sp>
      <p:pic>
        <p:nvPicPr>
          <p:cNvPr id="16397" name="Picture 13" descr="ERDF Port RGB 300dp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07950"/>
            <a:ext cx="1655762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All relevant staff from Local Authority invited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Limited time per LA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Expectation that each LA had visited the website before attending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Each project taken in turn</a:t>
            </a:r>
          </a:p>
          <a:p>
            <a:pPr>
              <a:spcBef>
                <a:spcPct val="50000"/>
              </a:spcBef>
            </a:pPr>
            <a:endParaRPr lang="en-GB" sz="1000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Aims: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Confirm commitments to collect (or commission) counts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Confirm sites to do surveys at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Confirm baseline situation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Stress importance of getting information to WERU, and in what format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Raise profile of the web forum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Confirm lines of communication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Surgery Day</a:t>
            </a:r>
          </a:p>
        </p:txBody>
      </p:sp>
      <p:pic>
        <p:nvPicPr>
          <p:cNvPr id="17420" name="Picture 12" descr="ERDF Port RGB 300dp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53975"/>
            <a:ext cx="1728787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Torfaen example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68313" y="1557338"/>
            <a:ext cx="4103687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Nine projects: 5 capital, 3 events and 1 interpretation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Greenmeadow Community Farm</a:t>
            </a:r>
            <a:r>
              <a:rPr lang="en-GB">
                <a:latin typeface="Corbe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–  upgrade the Eye paddock &amp; renovate the Haybarn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Ticketed venue gives baseline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Ticket sales gives visitor counts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Works completed 2010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Calendar year for counts 2011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Separate energy supply for site energy return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Dedicated staff to collect information.</a:t>
            </a: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5219700" y="285273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8443" name="Picture 14" descr="Befo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052513"/>
            <a:ext cx="40671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6" descr="After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357563"/>
            <a:ext cx="40481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ERDF Port RGB 300dp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53975"/>
            <a:ext cx="1728787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Torfaen example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68313" y="1557338"/>
            <a:ext cx="424815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Nine projects: 5 capital, 3 events and 1 interpretation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World Heritage 10</a:t>
            </a:r>
            <a:r>
              <a:rPr lang="en-GB" sz="2000" b="1" baseline="30000">
                <a:latin typeface="Corbel" pitchFamily="34" charset="0"/>
              </a:rPr>
              <a:t>th</a:t>
            </a:r>
            <a:r>
              <a:rPr lang="en-GB" sz="2000" b="1">
                <a:latin typeface="Corbel" pitchFamily="34" charset="0"/>
              </a:rPr>
              <a:t> Anniversary Event</a:t>
            </a:r>
            <a:r>
              <a:rPr lang="en-GB">
                <a:latin typeface="Corbe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- One off event – no baseline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Green badge guides used to collect surveys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Ticket sales gives visitor counts</a:t>
            </a: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219700" y="285273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484313"/>
            <a:ext cx="37290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ERDF Port RGB 300dp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07950"/>
            <a:ext cx="1655762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Neath Port Talbot example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68313" y="1557338"/>
            <a:ext cx="3167062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Six projects: 3 capital, 1 event, 2 interpretation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Cyd Terrace/Ynysbwllog Aqueduct</a:t>
            </a:r>
            <a:r>
              <a:rPr lang="en-GB" sz="2000">
                <a:latin typeface="Corbe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- Environmental improvements / new footbridges / improved paths and seating area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No baseline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Car park counters installed and automatic counters on new paths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Site energy not applicable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Surveys not applicable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219700" y="285273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497" name="Picture 17" descr="100_03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2060575"/>
            <a:ext cx="4962525" cy="3722688"/>
          </a:xfrm>
          <a:prstGeom prst="rect">
            <a:avLst/>
          </a:prstGeom>
          <a:noFill/>
        </p:spPr>
      </p:pic>
      <p:pic>
        <p:nvPicPr>
          <p:cNvPr id="20499" name="Picture 19" descr="ERDF Port RGB 300dp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07950"/>
            <a:ext cx="1655762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416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sz="2000" dirty="0">
                <a:latin typeface="Corbel" pitchFamily="34" charset="0"/>
              </a:rPr>
              <a:t>Valleys Regional Park : the concept and the project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sz="2000" dirty="0">
                <a:latin typeface="Corbel" pitchFamily="34" charset="0"/>
              </a:rPr>
              <a:t>Monitoring and evaluation requirements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sz="2000" dirty="0">
                <a:latin typeface="Corbel" pitchFamily="34" charset="0"/>
              </a:rPr>
              <a:t>Plans to meet the challenge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sz="2000" dirty="0">
                <a:latin typeface="Corbel" pitchFamily="34" charset="0"/>
              </a:rPr>
              <a:t>What next ?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3860800"/>
            <a:ext cx="2655888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ERDF Port RGB 300dp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53975"/>
            <a:ext cx="1728787" cy="12954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539750" y="3860800"/>
            <a:ext cx="2744788" cy="2471738"/>
            <a:chOff x="539750" y="3860800"/>
            <a:chExt cx="2744788" cy="2471738"/>
          </a:xfrm>
        </p:grpSpPr>
        <p:sp>
          <p:nvSpPr>
            <p:cNvPr id="10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539750" y="3860800"/>
              <a:ext cx="2736850" cy="246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39750" y="3860800"/>
              <a:ext cx="2744788" cy="24717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3563938" y="3860800"/>
            <a:ext cx="2238375" cy="2493963"/>
            <a:chOff x="3563938" y="3860800"/>
            <a:chExt cx="2238375" cy="2493963"/>
          </a:xfrm>
        </p:grpSpPr>
        <p:sp>
          <p:nvSpPr>
            <p:cNvPr id="103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563938" y="3860800"/>
              <a:ext cx="2232025" cy="248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563938" y="3860800"/>
              <a:ext cx="2238375" cy="249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Neath Port Talbot example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68313" y="1557338"/>
            <a:ext cx="446405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Gnoll Estate Interpretation</a:t>
            </a:r>
            <a:endParaRPr lang="en-GB" sz="2000">
              <a:latin typeface="Corbe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Interpretation on site of some capital works.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Capital works relate to upgrading of paths for people with disabilities, and lease of Beamer Trampers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STEAM baseline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How to distinguish visitors for interpretation and visitors to beamer trampers?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Beamer tramper counts vs. additional visitor counters on site relate to wider improved visitor offer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Site energy not applicable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Surveys at visitor centre- self completion</a:t>
            </a: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219700" y="285273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148263" y="184467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.</a:t>
            </a:r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557338"/>
            <a:ext cx="37417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148263" y="2492375"/>
            <a:ext cx="3024187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Gnoll Estate Country Park</a:t>
            </a:r>
          </a:p>
        </p:txBody>
      </p:sp>
      <p:pic>
        <p:nvPicPr>
          <p:cNvPr id="21520" name="Picture 16" descr="ERDF Port RGB 300dp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07950"/>
            <a:ext cx="1655762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2400" b="1">
              <a:solidFill>
                <a:schemeClr val="folHlink"/>
              </a:solidFill>
              <a:latin typeface="Corbe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folHlink"/>
                </a:solidFill>
                <a:latin typeface="Corbel" pitchFamily="34" charset="0"/>
              </a:rPr>
              <a:t>“ Do we have to fill all the forms in ? “ </a:t>
            </a:r>
          </a:p>
          <a:p>
            <a:pPr algn="ctr"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 </a:t>
            </a:r>
            <a:r>
              <a:rPr lang="en-GB">
                <a:latin typeface="Corbel" pitchFamily="34" charset="0"/>
              </a:rPr>
              <a:t>Surveys at nominated sites only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Existing questionnaires  can be used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100 surveys per LA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Requirement for data input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Visitor counts capital vs. interpretation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Site energy form when makes sense.</a:t>
            </a: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Common misconceptions</a:t>
            </a:r>
          </a:p>
        </p:txBody>
      </p:sp>
      <p:pic>
        <p:nvPicPr>
          <p:cNvPr id="22539" name="Picture 11" descr="ERDF Port RGB 300dp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53975"/>
            <a:ext cx="1728787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Results from surgery day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557338"/>
            <a:ext cx="8064500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ERDF Port RGB 300dp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07950"/>
            <a:ext cx="1655762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rbel" pitchFamily="34" charset="0"/>
              </a:rPr>
              <a:t>- How to deal with interpretation where it isn’t linked to capital project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Need to repeat process for future projects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 Community projects: </a:t>
            </a:r>
          </a:p>
          <a:p>
            <a:pPr marL="742950" lvl="1" indent="-285750"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resources  </a:t>
            </a:r>
          </a:p>
          <a:p>
            <a:pPr marL="742950" lvl="1" indent="-285750"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spreading the message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 Ongoing reassurance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Remaining issues</a:t>
            </a:r>
          </a:p>
        </p:txBody>
      </p:sp>
      <p:pic>
        <p:nvPicPr>
          <p:cNvPr id="24588" name="Picture 12" descr="ERDF Port RGB 300dp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88913"/>
            <a:ext cx="1655762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684213" y="3357563"/>
            <a:ext cx="7920037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FF66"/>
                </a:solidFill>
                <a:latin typeface="Corbel" pitchFamily="34" charset="0"/>
              </a:rPr>
              <a:t>Thank you!!</a:t>
            </a:r>
          </a:p>
          <a:p>
            <a:pPr algn="ctr">
              <a:spcBef>
                <a:spcPct val="50000"/>
              </a:spcBef>
            </a:pPr>
            <a:endParaRPr lang="en-GB" b="1" dirty="0">
              <a:solidFill>
                <a:schemeClr val="bg1"/>
              </a:solidFill>
              <a:latin typeface="Corbel" pitchFamily="34" charset="0"/>
            </a:endParaRPr>
          </a:p>
          <a:p>
            <a:endParaRPr lang="en-GB" b="1" dirty="0">
              <a:solidFill>
                <a:srgbClr val="CC3300"/>
              </a:solidFill>
              <a:latin typeface="Corbel" pitchFamily="34" charset="0"/>
            </a:endParaRPr>
          </a:p>
          <a:p>
            <a:endParaRPr lang="en-GB" b="1" dirty="0">
              <a:solidFill>
                <a:srgbClr val="CC3300"/>
              </a:solidFill>
              <a:latin typeface="Corbel" pitchFamily="34" charset="0"/>
            </a:endParaRPr>
          </a:p>
          <a:p>
            <a:endParaRPr lang="en-GB" b="1" dirty="0">
              <a:solidFill>
                <a:srgbClr val="CC3300"/>
              </a:solidFill>
              <a:latin typeface="Corbel" pitchFamily="34" charset="0"/>
            </a:endParaRPr>
          </a:p>
          <a:p>
            <a:endParaRPr lang="en-GB" b="1" dirty="0">
              <a:solidFill>
                <a:srgbClr val="CC3300"/>
              </a:solidFill>
              <a:latin typeface="Corbel" pitchFamily="34" charset="0"/>
            </a:endParaRPr>
          </a:p>
          <a:p>
            <a:endParaRPr lang="en-GB" b="1" dirty="0">
              <a:latin typeface="Corbel" pitchFamily="34" charset="0"/>
            </a:endParaRPr>
          </a:p>
          <a:p>
            <a:r>
              <a:rPr lang="en-GB" b="1" dirty="0" err="1">
                <a:latin typeface="Corbel" pitchFamily="34" charset="0"/>
              </a:rPr>
              <a:t>Eleri</a:t>
            </a:r>
            <a:r>
              <a:rPr lang="en-GB" b="1" dirty="0">
                <a:latin typeface="Corbel" pitchFamily="34" charset="0"/>
              </a:rPr>
              <a:t> Davies</a:t>
            </a:r>
          </a:p>
          <a:p>
            <a:r>
              <a:rPr lang="en-GB" b="1" dirty="0">
                <a:latin typeface="Corbel" pitchFamily="34" charset="0"/>
                <a:hlinkClick r:id="rId2"/>
              </a:rPr>
              <a:t>Eleri.davies3@wales.gsi.gov.uk</a:t>
            </a:r>
            <a:r>
              <a:rPr lang="en-GB" b="1" dirty="0">
                <a:latin typeface="Corbel" pitchFamily="34" charset="0"/>
              </a:rPr>
              <a:t> </a:t>
            </a:r>
          </a:p>
          <a:p>
            <a:r>
              <a:rPr lang="en-GB" b="1" dirty="0">
                <a:latin typeface="Corbel" pitchFamily="34" charset="0"/>
              </a:rPr>
              <a:t>01443 335647 </a:t>
            </a:r>
          </a:p>
        </p:txBody>
      </p:sp>
      <p:pic>
        <p:nvPicPr>
          <p:cNvPr id="26635" name="Picture 11" descr="ERDF Port RGB 300dp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88913"/>
            <a:ext cx="1655763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68313" y="4076700"/>
            <a:ext cx="8064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50000"/>
              <a:buFont typeface="Arial" charset="0"/>
              <a:buChar char="•"/>
            </a:pPr>
            <a:r>
              <a:rPr lang="en-GB" dirty="0">
                <a:latin typeface="Corbel" pitchFamily="34" charset="0"/>
              </a:rPr>
              <a:t>Change the reality and perceptions of the Valleys as a highly-desirable place to live, work and visit</a:t>
            </a:r>
          </a:p>
          <a:p>
            <a:r>
              <a:rPr lang="en-GB" dirty="0">
                <a:latin typeface="Corbel" pitchFamily="34" charset="0"/>
              </a:rPr>
              <a:t>•Enhance and promote the Valleys’ outstanding environmental and cultural assets</a:t>
            </a:r>
          </a:p>
          <a:p>
            <a:r>
              <a:rPr lang="en-GB" dirty="0">
                <a:latin typeface="Corbel" pitchFamily="34" charset="0"/>
              </a:rPr>
              <a:t>•Create jobs and business based on the environment, culture and sustainable tourism</a:t>
            </a:r>
          </a:p>
          <a:p>
            <a:r>
              <a:rPr lang="en-GB" dirty="0">
                <a:latin typeface="Corbel" pitchFamily="34" charset="0"/>
              </a:rPr>
              <a:t>•Increased education and training opportunities</a:t>
            </a:r>
          </a:p>
          <a:p>
            <a:r>
              <a:rPr lang="en-GB" dirty="0">
                <a:latin typeface="Corbel" pitchFamily="34" charset="0"/>
              </a:rPr>
              <a:t>•Improve health through improved access to and usage of the countryside</a:t>
            </a:r>
          </a:p>
          <a:p>
            <a:r>
              <a:rPr lang="en-GB" dirty="0">
                <a:latin typeface="Corbel" pitchFamily="34" charset="0"/>
              </a:rPr>
              <a:t>•Develop strong, prosperous communities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2555875" y="549275"/>
            <a:ext cx="561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Aims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8313" y="1484313"/>
            <a:ext cx="8070850" cy="2457449"/>
            <a:chOff x="468313" y="1484313"/>
            <a:chExt cx="8070850" cy="2457449"/>
          </a:xfrm>
        </p:grpSpPr>
        <p:sp>
          <p:nvSpPr>
            <p:cNvPr id="4104" name="AutoShape 8"/>
            <p:cNvSpPr>
              <a:spLocks noChangeAspect="1" noChangeArrowheads="1" noTextEdit="1"/>
            </p:cNvSpPr>
            <p:nvPr/>
          </p:nvSpPr>
          <p:spPr bwMode="auto">
            <a:xfrm>
              <a:off x="468313" y="1484313"/>
              <a:ext cx="8064500" cy="2452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8313" y="1484313"/>
              <a:ext cx="8070850" cy="24574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08" name="Picture 12" descr="ERDF Port RGB 300dp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109538"/>
            <a:ext cx="1655762" cy="1239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555875" y="549275"/>
            <a:ext cx="561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Partnership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39750" y="1700213"/>
            <a:ext cx="36004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• </a:t>
            </a:r>
            <a:r>
              <a:rPr lang="en-GB" sz="1600">
                <a:latin typeface="Corbel" pitchFamily="34" charset="0"/>
              </a:rPr>
              <a:t>Welsh Assembly Government (DE&amp;T)</a:t>
            </a:r>
          </a:p>
          <a:p>
            <a:r>
              <a:rPr lang="en-GB" sz="1600">
                <a:latin typeface="Corbel" pitchFamily="34" charset="0"/>
              </a:rPr>
              <a:t>• Countryside Council for Wales</a:t>
            </a:r>
          </a:p>
          <a:p>
            <a:r>
              <a:rPr lang="en-GB" sz="1600">
                <a:latin typeface="Corbel" pitchFamily="34" charset="0"/>
              </a:rPr>
              <a:t>• Environment Agency Wales</a:t>
            </a:r>
          </a:p>
          <a:p>
            <a:r>
              <a:rPr lang="en-GB" sz="1600">
                <a:latin typeface="Corbel" pitchFamily="34" charset="0"/>
              </a:rPr>
              <a:t>• Forestry Commission Wales </a:t>
            </a:r>
          </a:p>
          <a:p>
            <a:r>
              <a:rPr lang="en-GB" sz="1600">
                <a:latin typeface="Corbel" pitchFamily="34" charset="0"/>
              </a:rPr>
              <a:t>• Visit Wales, WAG</a:t>
            </a:r>
          </a:p>
          <a:p>
            <a:r>
              <a:rPr lang="en-GB" sz="1600">
                <a:latin typeface="Corbel" pitchFamily="34" charset="0"/>
              </a:rPr>
              <a:t>• Capital Regional Tourism</a:t>
            </a:r>
          </a:p>
          <a:p>
            <a:r>
              <a:rPr lang="en-GB" sz="1600">
                <a:latin typeface="Corbel" pitchFamily="34" charset="0"/>
              </a:rPr>
              <a:t>• South West Wales Tourism Partnership</a:t>
            </a:r>
          </a:p>
          <a:p>
            <a:r>
              <a:rPr lang="en-GB" sz="1600">
                <a:latin typeface="Corbel" pitchFamily="34" charset="0"/>
              </a:rPr>
              <a:t>• Dwr Cymru/Welsh Water</a:t>
            </a:r>
          </a:p>
          <a:p>
            <a:r>
              <a:rPr lang="en-GB" sz="1600">
                <a:latin typeface="Corbel" pitchFamily="34" charset="0"/>
              </a:rPr>
              <a:t>• British Waterways</a:t>
            </a:r>
          </a:p>
          <a:p>
            <a:r>
              <a:rPr lang="en-GB" sz="1600">
                <a:latin typeface="Corbel" pitchFamily="34" charset="0"/>
              </a:rPr>
              <a:t>• Sports Council for Wales</a:t>
            </a:r>
          </a:p>
          <a:p>
            <a:r>
              <a:rPr lang="en-GB" sz="1600">
                <a:latin typeface="Corbel" pitchFamily="34" charset="0"/>
              </a:rPr>
              <a:t>• BTCV</a:t>
            </a:r>
          </a:p>
          <a:p>
            <a:r>
              <a:rPr lang="en-GB" sz="1600">
                <a:latin typeface="Corbel" pitchFamily="34" charset="0"/>
              </a:rPr>
              <a:t>• Keep Wales Tidy</a:t>
            </a:r>
          </a:p>
          <a:p>
            <a:r>
              <a:rPr lang="en-GB" sz="1600">
                <a:latin typeface="Corbel" pitchFamily="34" charset="0"/>
              </a:rPr>
              <a:t>• CADW</a:t>
            </a:r>
          </a:p>
          <a:p>
            <a:r>
              <a:rPr lang="en-GB" sz="1600">
                <a:latin typeface="Corbel" pitchFamily="34" charset="0"/>
              </a:rPr>
              <a:t>• National Museums of Wales</a:t>
            </a:r>
          </a:p>
          <a:p>
            <a:r>
              <a:rPr lang="en-GB" sz="1600">
                <a:latin typeface="Corbel" pitchFamily="34" charset="0"/>
              </a:rPr>
              <a:t>• Cynnal Cymru/Sustain Wales</a:t>
            </a:r>
          </a:p>
          <a:p>
            <a:r>
              <a:rPr lang="en-GB" sz="1600">
                <a:latin typeface="Corbel" pitchFamily="34" charset="0"/>
              </a:rPr>
              <a:t>• Dulais Valley Development Trust</a:t>
            </a:r>
          </a:p>
          <a:p>
            <a:r>
              <a:rPr lang="en-GB" sz="1600">
                <a:latin typeface="Corbel" pitchFamily="34" charset="0"/>
              </a:rPr>
              <a:t>• SEWTA</a:t>
            </a:r>
          </a:p>
          <a:p>
            <a:r>
              <a:rPr lang="en-GB" sz="1600">
                <a:latin typeface="Corbel" pitchFamily="34" charset="0"/>
              </a:rPr>
              <a:t>• SWWITCH</a:t>
            </a:r>
          </a:p>
          <a:p>
            <a:r>
              <a:rPr lang="en-GB" sz="1600">
                <a:latin typeface="Corbel" pitchFamily="34" charset="0"/>
              </a:rPr>
              <a:t>• FCGCF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4643438" y="1700213"/>
            <a:ext cx="3671887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• </a:t>
            </a:r>
            <a:r>
              <a:rPr lang="en-GB" sz="1600">
                <a:latin typeface="Corbel" pitchFamily="34" charset="0"/>
              </a:rPr>
              <a:t>Groundwork Wales </a:t>
            </a:r>
          </a:p>
          <a:p>
            <a:r>
              <a:rPr lang="en-GB" sz="1600">
                <a:latin typeface="Corbel" pitchFamily="34" charset="0"/>
              </a:rPr>
              <a:t>• Groundwork Trusts </a:t>
            </a:r>
          </a:p>
          <a:p>
            <a:r>
              <a:rPr lang="en-GB" sz="1600">
                <a:latin typeface="Corbel" pitchFamily="34" charset="0"/>
              </a:rPr>
              <a:t>• Blaenau Gwent CBC</a:t>
            </a:r>
          </a:p>
          <a:p>
            <a:r>
              <a:rPr lang="en-GB" sz="1600">
                <a:latin typeface="Corbel" pitchFamily="34" charset="0"/>
              </a:rPr>
              <a:t>• Bridgend CBC</a:t>
            </a:r>
          </a:p>
          <a:p>
            <a:r>
              <a:rPr lang="en-GB" sz="1600">
                <a:latin typeface="Corbel" pitchFamily="34" charset="0"/>
              </a:rPr>
              <a:t>• Caerphilly CBC </a:t>
            </a:r>
          </a:p>
          <a:p>
            <a:r>
              <a:rPr lang="en-GB" sz="1600">
                <a:latin typeface="Corbel" pitchFamily="34" charset="0"/>
              </a:rPr>
              <a:t>• Cardiff CC </a:t>
            </a:r>
          </a:p>
          <a:p>
            <a:r>
              <a:rPr lang="en-GB" sz="1600">
                <a:latin typeface="Corbel" pitchFamily="34" charset="0"/>
              </a:rPr>
              <a:t>• Carmarthenshire CC </a:t>
            </a:r>
          </a:p>
          <a:p>
            <a:r>
              <a:rPr lang="en-GB" sz="1600">
                <a:latin typeface="Corbel" pitchFamily="34" charset="0"/>
              </a:rPr>
              <a:t>• Monmouthshire CC </a:t>
            </a:r>
          </a:p>
          <a:p>
            <a:r>
              <a:rPr lang="en-GB" sz="1600">
                <a:latin typeface="Corbel" pitchFamily="34" charset="0"/>
              </a:rPr>
              <a:t>• Merthyr Tydfil CBC </a:t>
            </a:r>
          </a:p>
          <a:p>
            <a:r>
              <a:rPr lang="en-GB" sz="1600">
                <a:latin typeface="Corbel" pitchFamily="34" charset="0"/>
              </a:rPr>
              <a:t>• Neath Port Talbot CBC </a:t>
            </a:r>
          </a:p>
          <a:p>
            <a:r>
              <a:rPr lang="en-GB" sz="1600">
                <a:latin typeface="Corbel" pitchFamily="34" charset="0"/>
              </a:rPr>
              <a:t>• Newport City Council</a:t>
            </a:r>
          </a:p>
          <a:p>
            <a:r>
              <a:rPr lang="en-GB" sz="1600">
                <a:latin typeface="Corbel" pitchFamily="34" charset="0"/>
              </a:rPr>
              <a:t>• Rhondda Cynon Taf CBC </a:t>
            </a:r>
          </a:p>
          <a:p>
            <a:r>
              <a:rPr lang="en-GB" sz="1600">
                <a:latin typeface="Corbel" pitchFamily="34" charset="0"/>
              </a:rPr>
              <a:t>• Swansea CC</a:t>
            </a:r>
          </a:p>
          <a:p>
            <a:r>
              <a:rPr lang="en-GB" sz="1600">
                <a:latin typeface="Corbel" pitchFamily="34" charset="0"/>
              </a:rPr>
              <a:t>• Torfaen CBC </a:t>
            </a:r>
          </a:p>
          <a:p>
            <a:r>
              <a:rPr lang="en-GB" sz="1600">
                <a:latin typeface="Corbel" pitchFamily="34" charset="0"/>
              </a:rPr>
              <a:t>• Brecon Beacons NPA</a:t>
            </a:r>
          </a:p>
          <a:p>
            <a:r>
              <a:rPr lang="en-GB" sz="1600">
                <a:latin typeface="Corbel" pitchFamily="34" charset="0"/>
              </a:rPr>
              <a:t>• Gwent Wildlife Trust</a:t>
            </a:r>
          </a:p>
          <a:p>
            <a:r>
              <a:rPr lang="en-GB" sz="1600">
                <a:latin typeface="Corbel" pitchFamily="34" charset="0"/>
              </a:rPr>
              <a:t>• Wildlife Trusts of South &amp; West Wales</a:t>
            </a:r>
          </a:p>
          <a:p>
            <a:r>
              <a:rPr lang="en-GB" sz="1600">
                <a:latin typeface="Corbel" pitchFamily="34" charset="0"/>
              </a:rPr>
              <a:t>• RSPB</a:t>
            </a:r>
          </a:p>
          <a:p>
            <a:r>
              <a:rPr lang="en-GB" sz="1600">
                <a:latin typeface="Corbel" pitchFamily="34" charset="0"/>
              </a:rPr>
              <a:t>• Sustrans </a:t>
            </a:r>
          </a:p>
        </p:txBody>
      </p:sp>
      <p:pic>
        <p:nvPicPr>
          <p:cNvPr id="5129" name="Picture 9" descr="ERDF Port RGB 300dp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53975"/>
            <a:ext cx="1728787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ERDF Project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rbel" pitchFamily="34" charset="0"/>
              </a:rPr>
              <a:t>ERDF E4G convergence funding 2009-2012</a:t>
            </a:r>
          </a:p>
          <a:p>
            <a:endParaRPr lang="en-GB">
              <a:latin typeface="Corbel" pitchFamily="34" charset="0"/>
            </a:endParaRPr>
          </a:p>
        </p:txBody>
      </p:sp>
      <p:graphicFrame>
        <p:nvGraphicFramePr>
          <p:cNvPr id="6186" name="Group 42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4554540"/>
        </p:xfrm>
        <a:graphic>
          <a:graphicData uri="http://schemas.openxmlformats.org/drawingml/2006/table">
            <a:tbl>
              <a:tblPr/>
              <a:tblGrid>
                <a:gridCol w="3973513"/>
                <a:gridCol w="4256087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Themes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Transformational Landscapes for Visitors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Strategic landscape initiatives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Enhancing our visitor centres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Country parks, nature reserves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Loops and Links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Cycling, walking, riding - access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Community Pride Total Focus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Clean, pleasant environment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Community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Grassroots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Training the ambassadors (ESF)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Trained Advocates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Events Programme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Additional attractions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Management and project delivery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£25.7m (gross)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	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188" name="Picture 44" descr="ERDF Port RGB 300dp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61925"/>
            <a:ext cx="1584325" cy="118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graphicFrame>
        <p:nvGraphicFramePr>
          <p:cNvPr id="7210" name="Group 42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338959"/>
        </p:xfrm>
        <a:graphic>
          <a:graphicData uri="http://schemas.openxmlformats.org/drawingml/2006/table">
            <a:tbl>
              <a:tblPr/>
              <a:tblGrid>
                <a:gridCol w="3973512"/>
                <a:gridCol w="4256088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Themes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Transformational Landscapes for Visitors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Strategic landscape initiatives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Enhancing our visitor centres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Country parks, nature reserves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Loops and Links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Cycling, walking, riding - access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Community Pride Total Focus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Clean, pleasant environment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Community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Grassroots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Training the ambassadors (ESF)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Trained Advocates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Events Programme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Additional attractions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Management and project delivery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£25.7m (gross)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	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7212" name="Picture 44" descr="ERDF Port RGB 300dp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07950"/>
            <a:ext cx="1655762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79613" y="549275"/>
            <a:ext cx="6192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rbel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24075" y="620713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Transforming landscapes / Enhancing our Visitor Centres</a:t>
            </a:r>
            <a:endParaRPr lang="en-GB" sz="2000">
              <a:latin typeface="Corbel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68313" y="1628775"/>
            <a:ext cx="3382962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>
                <a:latin typeface="Corbel" pitchFamily="34" charset="0"/>
              </a:rPr>
              <a:t>44 projects</a:t>
            </a:r>
          </a:p>
          <a:p>
            <a:endParaRPr lang="en-GB" sz="2000">
              <a:latin typeface="Corbel" pitchFamily="34" charset="0"/>
            </a:endParaRPr>
          </a:p>
          <a:p>
            <a:r>
              <a:rPr lang="en-GB" sz="2000">
                <a:latin typeface="Corbel" pitchFamily="34" charset="0"/>
              </a:rPr>
              <a:t>Delivery 2010-2012</a:t>
            </a:r>
          </a:p>
          <a:p>
            <a:endParaRPr lang="en-GB" sz="2000">
              <a:latin typeface="Corbel" pitchFamily="34" charset="0"/>
            </a:endParaRPr>
          </a:p>
          <a:p>
            <a:endParaRPr lang="en-GB" sz="2000">
              <a:latin typeface="Corbel" pitchFamily="34" charset="0"/>
            </a:endParaRPr>
          </a:p>
          <a:p>
            <a:r>
              <a:rPr lang="en-GB" sz="2000">
                <a:latin typeface="Corbel" pitchFamily="34" charset="0"/>
              </a:rPr>
              <a:t>Examples;</a:t>
            </a:r>
          </a:p>
          <a:p>
            <a:endParaRPr lang="en-GB" sz="2000">
              <a:latin typeface="Corbel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latin typeface="Corbel" pitchFamily="34" charset="0"/>
              </a:rPr>
              <a:t> Environmental enhancements</a:t>
            </a:r>
          </a:p>
          <a:p>
            <a:pPr>
              <a:buFontTx/>
              <a:buChar char="•"/>
            </a:pPr>
            <a:r>
              <a:rPr lang="en-GB" sz="2000">
                <a:latin typeface="Corbel" pitchFamily="34" charset="0"/>
              </a:rPr>
              <a:t> Climbing wall</a:t>
            </a:r>
          </a:p>
          <a:p>
            <a:pPr>
              <a:buFontTx/>
              <a:buChar char="•"/>
            </a:pPr>
            <a:r>
              <a:rPr lang="en-GB" sz="2000">
                <a:latin typeface="Corbel" pitchFamily="34" charset="0"/>
              </a:rPr>
              <a:t> Access improvements</a:t>
            </a:r>
          </a:p>
          <a:p>
            <a:pPr>
              <a:buFontTx/>
              <a:buChar char="•"/>
            </a:pPr>
            <a:r>
              <a:rPr lang="en-GB" sz="2000">
                <a:latin typeface="Corbel" pitchFamily="34" charset="0"/>
              </a:rPr>
              <a:t> Lakeside improvements</a:t>
            </a:r>
          </a:p>
          <a:p>
            <a:pPr>
              <a:buFontTx/>
              <a:buChar char="•"/>
            </a:pPr>
            <a:r>
              <a:rPr lang="en-GB" sz="2000">
                <a:latin typeface="Corbel" pitchFamily="34" charset="0"/>
              </a:rPr>
              <a:t> Gateways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>
              <a:latin typeface="Corbel" pitchFamily="34" charset="0"/>
            </a:endParaRPr>
          </a:p>
        </p:txBody>
      </p:sp>
      <p:pic>
        <p:nvPicPr>
          <p:cNvPr id="8207" name="Picture 15" descr="ERDF Port RGB 300dp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1655763" cy="124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graphicFrame>
        <p:nvGraphicFramePr>
          <p:cNvPr id="9258" name="Group 42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338959"/>
        </p:xfrm>
        <a:graphic>
          <a:graphicData uri="http://schemas.openxmlformats.org/drawingml/2006/table">
            <a:tbl>
              <a:tblPr/>
              <a:tblGrid>
                <a:gridCol w="3973512"/>
                <a:gridCol w="4256088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Themes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Transformational Landscapes for Visitors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Strategic landscape initiatives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Enhancing our visitor centres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Country parks, nature reserves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Loops and Links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Cycling, walking, riding - access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Community Pride Total Focus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Clean, pleasant environment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Community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Grassroots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Training the ambassadors (ESF)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Trained Advocates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Events Programme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Additional attractions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Management and project delivery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£25.7m (gross)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	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260" name="Picture 44" descr="ERDF Port RGB 300dp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53975"/>
            <a:ext cx="1728787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979613" y="620713"/>
            <a:ext cx="6840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Valleys Cycle Network (VCN)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39750" y="5589588"/>
            <a:ext cx="4681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£5m gross investment via Sustrans</a:t>
            </a:r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484313"/>
            <a:ext cx="5761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ERDF Port RGB 300dp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3975"/>
            <a:ext cx="1690688" cy="126682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6145213" y="1557338"/>
            <a:ext cx="2505074" cy="3748088"/>
            <a:chOff x="6145213" y="1557338"/>
            <a:chExt cx="2505074" cy="3748088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45213" y="1557338"/>
              <a:ext cx="2500312" cy="374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45213" y="1557338"/>
              <a:ext cx="2505074" cy="374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1419</Words>
  <Application>Microsoft Office PowerPoint</Application>
  <PresentationFormat>On-screen Show (4:3)</PresentationFormat>
  <Paragraphs>314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Welsh Assembly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woottong</dc:creator>
  <cp:lastModifiedBy>stef</cp:lastModifiedBy>
  <cp:revision>35</cp:revision>
  <dcterms:created xsi:type="dcterms:W3CDTF">2010-09-10T11:23:07Z</dcterms:created>
  <dcterms:modified xsi:type="dcterms:W3CDTF">2013-07-22T11:52:17Z</dcterms:modified>
</cp:coreProperties>
</file>