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88B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944375-ECC0-4E72-AEFB-11D2722BB203}" type="datetimeFigureOut">
              <a:rPr lang="en-GB" smtClean="0"/>
              <a:t>04/03/2011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37234E-AB73-4B25-9281-16628B79055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C7BFAD-F8E6-486D-BFF3-602C65AD40F8}" type="datetime1">
              <a:rPr lang="en-US"/>
              <a:pPr/>
              <a:t>3/4/2011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8497D7-7FF3-400D-89DF-26D1A45732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3CA115-6408-4A28-BE87-6BBDBDE093E4}" type="datetime1">
              <a:rPr lang="en-US"/>
              <a:pPr/>
              <a:t>3/4/2011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4C0885-F253-400D-A39F-7C3D6227B2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476345-2520-4873-A5F3-4A189AD40455}" type="datetime1">
              <a:rPr lang="en-US"/>
              <a:pPr/>
              <a:t>3/4/2011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4D550E-B4E1-40A0-B2D3-4E530FFCA3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B6F542-AB87-4288-A772-4FDC5EEF65BE}" type="datetime1">
              <a:rPr lang="en-US"/>
              <a:pPr/>
              <a:t>3/4/2011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3F611E-0FFA-46A7-8775-448AC61508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146E44-1FDE-4524-8108-B18754603A08}" type="datetime1">
              <a:rPr lang="en-US"/>
              <a:pPr/>
              <a:t>3/4/2011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CE5507-4C99-42BC-B809-8BF58E797F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22FCDB-E6AD-406F-A9AE-467B09E4D190}" type="datetime1">
              <a:rPr lang="en-US"/>
              <a:pPr/>
              <a:t>3/4/2011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F02C8B-E02B-4D0C-BBDE-2B5B8F6CE1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A7A647-CAEF-46E5-9F8C-29FE8BD573D1}" type="datetime1">
              <a:rPr lang="en-US"/>
              <a:pPr/>
              <a:t>3/4/2011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1BE1B1-71E1-416B-B90F-475498DAE9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2A8439-FAC2-4C46-A1C3-8D11101FC58D}" type="datetime1">
              <a:rPr lang="en-US"/>
              <a:pPr/>
              <a:t>3/4/2011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987EC-91F8-4914-B78F-C854EEDB61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629312-40CE-4DE1-BA11-2F5002EFAB87}" type="datetime1">
              <a:rPr lang="en-US"/>
              <a:pPr/>
              <a:t>3/4/2011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7C73ED-0FA3-4FB0-BD20-25E963E054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D6D9D3-2C2B-410E-987A-8931E49633C4}" type="datetime1">
              <a:rPr lang="en-US"/>
              <a:pPr/>
              <a:t>3/4/2011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317A28-F09B-4F3A-AC77-976827D4B5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F2D3AC-54A3-4CB6-96E7-4D4B96D2B60C}" type="datetime1">
              <a:rPr lang="en-US"/>
              <a:pPr/>
              <a:t>3/4/2011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3D277-CC62-49A6-87B4-BF123B1210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F89F86E5-630C-4B40-B6A6-87134913731D}" type="datetime1">
              <a:rPr lang="en-US"/>
              <a:pPr/>
              <a:t>3/4/2011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/>
              <a:t>Environment for Growth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451195F-CC4E-4CCB-8514-F738E77C8C51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6" descr="S61-487-SP-600px.jpg"/>
          <p:cNvPicPr>
            <a:picLocks noChangeAspect="1"/>
          </p:cNvPicPr>
          <p:nvPr userDrawn="1"/>
        </p:nvPicPr>
        <p:blipFill>
          <a:blip r:embed="rId13">
            <a:lum bright="30000" contrast="-22000"/>
          </a:blip>
          <a:srcRect/>
          <a:stretch>
            <a:fillRect/>
          </a:stretch>
        </p:blipFill>
        <p:spPr bwMode="auto">
          <a:xfrm>
            <a:off x="6875463" y="6134100"/>
            <a:ext cx="1811337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 userDrawn="1"/>
        </p:nvCxnSpPr>
        <p:spPr>
          <a:xfrm rot="5400000">
            <a:off x="-2766218" y="3498056"/>
            <a:ext cx="6446837" cy="1588"/>
          </a:xfrm>
          <a:prstGeom prst="line">
            <a:avLst/>
          </a:prstGeom>
          <a:ln>
            <a:gradFill flip="none" rotWithShape="1">
              <a:gsLst>
                <a:gs pos="51000">
                  <a:srgbClr val="3A88BD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456406" y="1600200"/>
            <a:ext cx="8230394" cy="1588"/>
          </a:xfrm>
          <a:prstGeom prst="line">
            <a:avLst/>
          </a:prstGeom>
          <a:ln>
            <a:gradFill flip="none" rotWithShape="1">
              <a:gsLst>
                <a:gs pos="51000">
                  <a:srgbClr val="3A88BD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3A88BD"/>
          </a:solidFill>
          <a:latin typeface="Arial"/>
          <a:ea typeface="ＭＳ Ｐゴシック" charset="-128"/>
          <a:cs typeface="Arial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Arial" charset="0"/>
          <a:ea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Arial" charset="0"/>
          <a:ea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Arial" charset="0"/>
          <a:ea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Arial" charset="0"/>
          <a:ea typeface="ＭＳ Ｐゴシック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charset="0"/>
          <a:ea typeface="ＭＳ Ｐゴシック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charset="0"/>
          <a:ea typeface="ＭＳ Ｐゴシック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charset="0"/>
          <a:ea typeface="ＭＳ Ｐゴシック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/>
          <a:ea typeface="ＭＳ Ｐゴシック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/>
          <a:ea typeface="ＭＳ Ｐゴシック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/>
          <a:ea typeface="ＭＳ Ｐゴシック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/>
          <a:ea typeface="ＭＳ Ｐゴシック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4g.org.uk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>
                <a:latin typeface="Arial" charset="0"/>
              </a:rPr>
              <a:t>Environment for </a:t>
            </a:r>
            <a:r>
              <a:rPr lang="en-US" b="1" i="1" dirty="0" smtClean="0">
                <a:latin typeface="Arial" charset="0"/>
              </a:rPr>
              <a:t>Growth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9091" y="3886200"/>
            <a:ext cx="6968836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ea typeface="+mn-ea"/>
              </a:rPr>
              <a:t>Survey Insights and the E4G Website</a:t>
            </a:r>
            <a:endParaRPr lang="en-US" dirty="0" smtClean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dirty="0" smtClean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i="1" dirty="0" smtClean="0">
              <a:ea typeface="+mn-ea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393700"/>
            <a:ext cx="7772400" cy="14700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r"/>
            <a:r>
              <a:rPr lang="en-US" sz="2800" dirty="0" smtClean="0">
                <a:solidFill>
                  <a:srgbClr val="A6A6A6"/>
                </a:solidFill>
                <a:cs typeface="Arial" charset="0"/>
              </a:rPr>
              <a:t>Neil Roche</a:t>
            </a:r>
            <a:endParaRPr lang="en-US" sz="2800" b="1" i="1" dirty="0">
              <a:solidFill>
                <a:srgbClr val="A6A6A6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>The E4G website          www.e4g.org.uk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: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8963" y="1600200"/>
            <a:ext cx="624607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Website Information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</a:t>
            </a:r>
            <a:r>
              <a:rPr lang="en-GB" dirty="0" smtClean="0"/>
              <a:t>opies of forms to download:</a:t>
            </a:r>
          </a:p>
          <a:p>
            <a:pPr lvl="1"/>
            <a:r>
              <a:rPr lang="en-GB" sz="2400" dirty="0" smtClean="0"/>
              <a:t>Frequently asked questions (FAQs)</a:t>
            </a:r>
          </a:p>
          <a:p>
            <a:pPr lvl="1"/>
            <a:r>
              <a:rPr lang="en-GB" sz="2400" dirty="0" smtClean="0"/>
              <a:t>E-flyers</a:t>
            </a:r>
          </a:p>
          <a:p>
            <a:pPr lvl="1"/>
            <a:r>
              <a:rPr lang="en-GB" sz="2400" dirty="0" smtClean="0"/>
              <a:t>Visitor Volume count forms</a:t>
            </a:r>
          </a:p>
          <a:p>
            <a:pPr lvl="1"/>
            <a:r>
              <a:rPr lang="en-GB" sz="2400" dirty="0" smtClean="0"/>
              <a:t>Site Energy monitoring form</a:t>
            </a:r>
          </a:p>
          <a:p>
            <a:pPr lvl="1"/>
            <a:r>
              <a:rPr lang="en-GB" sz="2400" dirty="0" smtClean="0"/>
              <a:t>Visitor Survey  </a:t>
            </a:r>
          </a:p>
          <a:p>
            <a:pPr lvl="1"/>
            <a:r>
              <a:rPr lang="en-GB" sz="2400" dirty="0" smtClean="0"/>
              <a:t>Presentations from workshop days</a:t>
            </a:r>
          </a:p>
          <a:p>
            <a:pPr lvl="1"/>
            <a:endParaRPr lang="en-GB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Website – Submit M&amp;E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en-GB" sz="2400" dirty="0" smtClean="0"/>
              <a:t>You can submit Monitoring and Evaluation information by clicking on the </a:t>
            </a:r>
            <a:r>
              <a:rPr lang="en-GB" sz="2400" dirty="0" smtClean="0"/>
              <a:t>website link and </a:t>
            </a:r>
            <a:r>
              <a:rPr lang="en-GB" sz="2400" dirty="0" smtClean="0"/>
              <a:t>attaching any documents to the generated email. </a:t>
            </a:r>
          </a:p>
          <a:p>
            <a:r>
              <a:rPr lang="en-GB" sz="2400" dirty="0" smtClean="0"/>
              <a:t>As well as the core M&amp;E data (visitor volumes, energy returns and visitor surveys) can also submit any interesting E4G related news stories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Website - other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The website also provides:</a:t>
            </a:r>
          </a:p>
          <a:p>
            <a:pPr lvl="1"/>
            <a:r>
              <a:rPr lang="en-GB" sz="2400" dirty="0" smtClean="0"/>
              <a:t>Information on </a:t>
            </a:r>
            <a:r>
              <a:rPr lang="en-GB" sz="2400" b="1" dirty="0" smtClean="0"/>
              <a:t>best practice </a:t>
            </a:r>
            <a:r>
              <a:rPr lang="en-GB" sz="2400" dirty="0" smtClean="0"/>
              <a:t>(e.g. evaluation reports from Objective 1 programme in Wales 2000-06)</a:t>
            </a:r>
          </a:p>
          <a:p>
            <a:pPr lvl="1"/>
            <a:r>
              <a:rPr lang="en-GB" sz="2400" dirty="0" smtClean="0"/>
              <a:t> Latest </a:t>
            </a:r>
            <a:r>
              <a:rPr lang="en-GB" sz="2400" b="1" dirty="0" smtClean="0"/>
              <a:t>news</a:t>
            </a:r>
            <a:r>
              <a:rPr lang="en-GB" sz="2400" dirty="0" smtClean="0"/>
              <a:t> on E4G monitoring and evaluation</a:t>
            </a:r>
            <a:endParaRPr lang="en-GB" sz="2400" dirty="0" smtClean="0"/>
          </a:p>
          <a:p>
            <a:pPr lvl="1"/>
            <a:r>
              <a:rPr lang="en-GB" sz="2400" dirty="0" smtClean="0"/>
              <a:t>A </a:t>
            </a:r>
            <a:r>
              <a:rPr lang="en-GB" sz="2400" b="1" dirty="0" smtClean="0"/>
              <a:t>forum</a:t>
            </a:r>
            <a:r>
              <a:rPr lang="en-GB" sz="2400" dirty="0" smtClean="0"/>
              <a:t> for those involved to exchange experiences/ ask questions</a:t>
            </a:r>
          </a:p>
          <a:p>
            <a:pPr lvl="1"/>
            <a:r>
              <a:rPr lang="en-GB" sz="2400" b="1" dirty="0" smtClean="0"/>
              <a:t>Links</a:t>
            </a:r>
            <a:r>
              <a:rPr lang="en-GB" sz="2400" dirty="0" smtClean="0"/>
              <a:t> to other sites e.g. Wales Council for Voluntary Action</a:t>
            </a:r>
          </a:p>
          <a:p>
            <a:pPr lvl="1"/>
            <a:r>
              <a:rPr lang="en-GB" sz="2400" b="1" dirty="0" smtClean="0"/>
              <a:t>Evaluation reports </a:t>
            </a:r>
            <a:r>
              <a:rPr lang="en-GB" sz="2400" dirty="0" smtClean="0"/>
              <a:t>on progress will be posted</a:t>
            </a:r>
            <a:endParaRPr lang="en-GB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E4G Monitoring and Evaluation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>
              <a:hlinkClick r:id="rId2"/>
            </a:endParaRPr>
          </a:p>
          <a:p>
            <a:endParaRPr lang="en-GB" dirty="0" smtClean="0">
              <a:hlinkClick r:id="rId2"/>
            </a:endParaRPr>
          </a:p>
          <a:p>
            <a:pPr algn="ctr">
              <a:buNone/>
            </a:pPr>
            <a:r>
              <a:rPr lang="en-GB" dirty="0" smtClean="0"/>
              <a:t>www.e4g.org.uk</a:t>
            </a:r>
          </a:p>
          <a:p>
            <a:endParaRPr lang="en-GB" dirty="0" smtClean="0"/>
          </a:p>
          <a:p>
            <a:pPr>
              <a:buNone/>
            </a:pPr>
            <a:endParaRPr lang="en-GB" sz="2400" dirty="0" smtClean="0"/>
          </a:p>
          <a:p>
            <a:endParaRPr lang="en-GB" sz="2400" dirty="0" smtClean="0"/>
          </a:p>
          <a:p>
            <a:pPr>
              <a:buNone/>
            </a:pPr>
            <a:r>
              <a:rPr lang="en-GB" sz="2400" dirty="0" smtClean="0"/>
              <a:t>	</a:t>
            </a:r>
            <a:r>
              <a:rPr lang="en-GB" sz="2400" dirty="0" smtClean="0"/>
              <a:t>										Neil Roche 					                                                 rochend1@cardiff.ac.uk</a:t>
            </a:r>
            <a:endParaRPr lang="en-GB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Requirements of E4G M&amp;E</a:t>
            </a:r>
            <a:endParaRPr lang="en-US" dirty="0" smtClean="0">
              <a:latin typeface="Arial" charset="0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Aft>
                <a:spcPts val="1800"/>
              </a:spcAft>
            </a:pPr>
            <a:r>
              <a:rPr lang="en-US" dirty="0" smtClean="0">
                <a:latin typeface="Arial" charset="0"/>
              </a:rPr>
              <a:t>Visitor volume measurement</a:t>
            </a:r>
            <a:endParaRPr lang="en-US" dirty="0" smtClean="0">
              <a:latin typeface="Arial" charset="0"/>
            </a:endParaRPr>
          </a:p>
          <a:p>
            <a:pPr eaLnBrk="1" hangingPunct="1">
              <a:lnSpc>
                <a:spcPct val="110000"/>
              </a:lnSpc>
              <a:spcAft>
                <a:spcPts val="1800"/>
              </a:spcAft>
            </a:pPr>
            <a:r>
              <a:rPr lang="en-US" dirty="0" smtClean="0">
                <a:latin typeface="Arial" charset="0"/>
              </a:rPr>
              <a:t>Site Energy measurement</a:t>
            </a:r>
            <a:endParaRPr lang="en-US" dirty="0" smtClean="0">
              <a:latin typeface="Arial" charset="0"/>
            </a:endParaRPr>
          </a:p>
          <a:p>
            <a:pPr eaLnBrk="1" hangingPunct="1">
              <a:lnSpc>
                <a:spcPct val="110000"/>
              </a:lnSpc>
              <a:spcAft>
                <a:spcPts val="1800"/>
              </a:spcAft>
            </a:pPr>
            <a:r>
              <a:rPr lang="en-US" dirty="0" smtClean="0">
                <a:latin typeface="Arial" charset="0"/>
              </a:rPr>
              <a:t>….And for a </a:t>
            </a:r>
            <a:r>
              <a:rPr lang="en-US" u="sng" dirty="0" smtClean="0">
                <a:latin typeface="Arial" charset="0"/>
              </a:rPr>
              <a:t>selection</a:t>
            </a:r>
            <a:r>
              <a:rPr lang="en-US" dirty="0" smtClean="0">
                <a:latin typeface="Arial" charset="0"/>
              </a:rPr>
              <a:t> of initiatives-  </a:t>
            </a:r>
            <a:r>
              <a:rPr lang="en-US" b="1" i="1" dirty="0" smtClean="0">
                <a:latin typeface="Arial" charset="0"/>
              </a:rPr>
              <a:t>Visitor Survey</a:t>
            </a:r>
            <a:endParaRPr lang="en-US" b="1" i="1" dirty="0" smtClean="0">
              <a:latin typeface="Arial" charset="0"/>
            </a:endParaRPr>
          </a:p>
          <a:p>
            <a:pPr eaLnBrk="1" hangingPunct="1">
              <a:lnSpc>
                <a:spcPct val="110000"/>
              </a:lnSpc>
              <a:spcAft>
                <a:spcPts val="1800"/>
              </a:spcAft>
            </a:pPr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Visitor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Preparing for the survey</a:t>
            </a:r>
          </a:p>
          <a:p>
            <a:r>
              <a:rPr lang="en-US" dirty="0" smtClean="0"/>
              <a:t>Organizing and briefing survey teams</a:t>
            </a:r>
          </a:p>
          <a:p>
            <a:r>
              <a:rPr lang="en-US" dirty="0" smtClean="0"/>
              <a:t>Carrying out the fieldwork</a:t>
            </a:r>
          </a:p>
          <a:p>
            <a:r>
              <a:rPr lang="en-US" dirty="0" smtClean="0"/>
              <a:t>Challenges</a:t>
            </a:r>
          </a:p>
          <a:p>
            <a:endParaRPr lang="en-US" dirty="0" smtClean="0"/>
          </a:p>
          <a:p>
            <a:r>
              <a:rPr lang="en-US" dirty="0" smtClean="0"/>
              <a:t>Your experiences?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28456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for the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185"/>
          </a:xfrm>
        </p:spPr>
        <p:txBody>
          <a:bodyPr/>
          <a:lstStyle/>
          <a:p>
            <a:r>
              <a:rPr lang="en-US" sz="2200" dirty="0" smtClean="0"/>
              <a:t>Health and Safety considerations</a:t>
            </a:r>
            <a:endParaRPr lang="en-US" sz="2200" dirty="0" smtClean="0"/>
          </a:p>
          <a:p>
            <a:r>
              <a:rPr lang="en-US" sz="2200" dirty="0" smtClean="0"/>
              <a:t>Let someone know where you are going, and what time you expect to return</a:t>
            </a:r>
          </a:p>
          <a:p>
            <a:r>
              <a:rPr lang="en-US" sz="2200" dirty="0" smtClean="0"/>
              <a:t>Take your mobile phone with you</a:t>
            </a:r>
          </a:p>
          <a:p>
            <a:r>
              <a:rPr lang="en-US" sz="2200" dirty="0" smtClean="0"/>
              <a:t>Clothing &amp; footwear appropriate to weather and terrain</a:t>
            </a:r>
          </a:p>
          <a:p>
            <a:r>
              <a:rPr lang="en-US" sz="2200" dirty="0" smtClean="0"/>
              <a:t>Check the weather forecast</a:t>
            </a:r>
          </a:p>
          <a:p>
            <a:r>
              <a:rPr lang="en-US" sz="2200" dirty="0" smtClean="0"/>
              <a:t>Ensure access to sufficient f</a:t>
            </a:r>
            <a:r>
              <a:rPr lang="en-US" sz="2200" dirty="0" smtClean="0"/>
              <a:t>ood &amp; water</a:t>
            </a:r>
          </a:p>
          <a:p>
            <a:r>
              <a:rPr lang="en-US" sz="2200" dirty="0" smtClean="0"/>
              <a:t>Beware of domestic and farm animals</a:t>
            </a:r>
          </a:p>
          <a:p>
            <a:r>
              <a:rPr lang="en-US" sz="2200" dirty="0" smtClean="0"/>
              <a:t>Remote areas plan escape route</a:t>
            </a:r>
          </a:p>
          <a:p>
            <a:r>
              <a:rPr lang="en-US" sz="2200" u="sng" dirty="0" smtClean="0"/>
              <a:t>Take a colleague if you can</a:t>
            </a:r>
            <a:endParaRPr lang="en-US" sz="2200" u="sng" dirty="0" smtClean="0"/>
          </a:p>
        </p:txBody>
      </p:sp>
    </p:spTree>
    <p:extLst>
      <p:ext uri="{BB962C8B-B14F-4D97-AF65-F5344CB8AC3E}">
        <p14:creationId xmlns:p14="http://schemas.microsoft.com/office/powerpoint/2010/main" xmlns="" val="3599766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Surveying Teams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185"/>
          </a:xfrm>
        </p:spPr>
        <p:txBody>
          <a:bodyPr/>
          <a:lstStyle/>
          <a:p>
            <a:r>
              <a:rPr lang="en-US" dirty="0" smtClean="0"/>
              <a:t>Briefing session</a:t>
            </a:r>
          </a:p>
          <a:p>
            <a:pPr lvl="1"/>
            <a:r>
              <a:rPr lang="en-US" dirty="0" smtClean="0"/>
              <a:t>Talk through logistics, surveying, meeting times etc.</a:t>
            </a:r>
          </a:p>
          <a:p>
            <a:pPr lvl="1"/>
            <a:r>
              <a:rPr lang="en-US" dirty="0" smtClean="0"/>
              <a:t>Go through the questionnaire form</a:t>
            </a:r>
          </a:p>
          <a:p>
            <a:pPr lvl="1"/>
            <a:r>
              <a:rPr lang="en-US" dirty="0" smtClean="0"/>
              <a:t>Deal with any concerns of the surveyors</a:t>
            </a:r>
          </a:p>
          <a:p>
            <a:r>
              <a:rPr lang="en-US" dirty="0" smtClean="0"/>
              <a:t>Instructions Handout </a:t>
            </a:r>
            <a:r>
              <a:rPr lang="en-US" sz="2800" i="1" dirty="0" smtClean="0"/>
              <a:t>[see example]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xmlns="" val="3901990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Equipment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A supply of survey forms</a:t>
            </a:r>
          </a:p>
          <a:p>
            <a:r>
              <a:rPr lang="en-GB" sz="2800" dirty="0" smtClean="0"/>
              <a:t>Clipboard</a:t>
            </a:r>
          </a:p>
          <a:p>
            <a:r>
              <a:rPr lang="en-GB" sz="2800" dirty="0" smtClean="0"/>
              <a:t>Spare pens</a:t>
            </a:r>
          </a:p>
          <a:p>
            <a:r>
              <a:rPr lang="en-GB" sz="2800" dirty="0" smtClean="0"/>
              <a:t>Mobile phone</a:t>
            </a:r>
          </a:p>
          <a:p>
            <a:r>
              <a:rPr lang="en-GB" sz="2800" dirty="0" smtClean="0"/>
              <a:t>A letter from the initiative manager briefly setting out reason for doing the survey and including office contact details in case more information wanted</a:t>
            </a:r>
            <a:endParaRPr lang="en-GB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Carrying out Survey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200" dirty="0" smtClean="0"/>
              <a:t>There is no single, ideal method; site and visit characteristics </a:t>
            </a:r>
            <a:r>
              <a:rPr lang="en-GB" sz="2200" dirty="0" smtClean="0"/>
              <a:t>or resource available might </a:t>
            </a:r>
            <a:r>
              <a:rPr lang="en-GB" sz="2200" dirty="0" smtClean="0"/>
              <a:t>dictate a certain </a:t>
            </a:r>
            <a:r>
              <a:rPr lang="en-GB" sz="2200" dirty="0" smtClean="0"/>
              <a:t>approach</a:t>
            </a:r>
          </a:p>
          <a:p>
            <a:r>
              <a:rPr lang="en-GB" sz="2400" dirty="0" smtClean="0"/>
              <a:t>Face to face random site survey </a:t>
            </a:r>
          </a:p>
          <a:p>
            <a:pPr lvl="1"/>
            <a:r>
              <a:rPr lang="en-GB" sz="2000" dirty="0" smtClean="0"/>
              <a:t>For </a:t>
            </a:r>
            <a:r>
              <a:rPr lang="en-GB" sz="2000" dirty="0" smtClean="0"/>
              <a:t>sites which favour survey work at various points or at designated entry/exit points </a:t>
            </a:r>
            <a:endParaRPr lang="en-GB" sz="2000" dirty="0" smtClean="0"/>
          </a:p>
          <a:p>
            <a:pPr lvl="1"/>
            <a:r>
              <a:rPr lang="en-GB" sz="2000" dirty="0" smtClean="0"/>
              <a:t>Visitors are stopped at particular areas/points within a site using an established sampling technique: e.g. ask every 4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</a:t>
            </a:r>
            <a:r>
              <a:rPr lang="en-GB" sz="2000" dirty="0" smtClean="0"/>
              <a:t>group</a:t>
            </a:r>
          </a:p>
          <a:p>
            <a:r>
              <a:rPr lang="en-GB" sz="2400" dirty="0" smtClean="0"/>
              <a:t>Face to face hotspot survey</a:t>
            </a:r>
          </a:p>
          <a:p>
            <a:pPr lvl="1"/>
            <a:r>
              <a:rPr lang="en-GB" sz="2000" dirty="0" smtClean="0"/>
              <a:t>For sites with single point(s) at which visitors congregate or pass, such as visitor centres or </a:t>
            </a:r>
            <a:r>
              <a:rPr lang="en-GB" sz="2000" dirty="0" smtClean="0"/>
              <a:t>cafés</a:t>
            </a:r>
          </a:p>
          <a:p>
            <a:pPr lvl="1"/>
            <a:r>
              <a:rPr lang="en-GB" sz="2000" dirty="0" smtClean="0"/>
              <a:t>Visitors are interviewed at particular points within a site using an established sampling </a:t>
            </a:r>
            <a:r>
              <a:rPr lang="en-GB" sz="2000" dirty="0" smtClean="0"/>
              <a:t>technique</a:t>
            </a:r>
          </a:p>
          <a:p>
            <a:endParaRPr lang="en-GB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Challenges?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b="1" dirty="0" smtClean="0"/>
              <a:t>The “lazy” surveyor</a:t>
            </a:r>
          </a:p>
          <a:p>
            <a:pPr lvl="1"/>
            <a:r>
              <a:rPr lang="en-GB" sz="2200" dirty="0" smtClean="0"/>
              <a:t>If possible survey manager should patrol to monitor; offer encouragement</a:t>
            </a:r>
          </a:p>
          <a:p>
            <a:pPr lvl="1"/>
            <a:r>
              <a:rPr lang="en-GB" sz="2200" dirty="0" smtClean="0"/>
              <a:t>During the day get the interviewers together to find out how progressing and have them shout out how many surveys they’ve done</a:t>
            </a:r>
          </a:p>
          <a:p>
            <a:r>
              <a:rPr lang="en-GB" sz="2400" b="1" dirty="0" smtClean="0"/>
              <a:t>The “creative” surveyor </a:t>
            </a:r>
            <a:r>
              <a:rPr lang="en-GB" sz="2400" dirty="0" smtClean="0"/>
              <a:t>(self-completion to boost numbers)</a:t>
            </a:r>
          </a:p>
          <a:p>
            <a:pPr lvl="1"/>
            <a:r>
              <a:rPr lang="en-GB" sz="2200" dirty="0" smtClean="0"/>
              <a:t>Tell survey team at start that using statistical analysis it is easy to identify where this has taken place, and they will be found out</a:t>
            </a:r>
          </a:p>
          <a:p>
            <a:pPr lvl="1"/>
            <a:r>
              <a:rPr lang="en-GB" sz="2200" dirty="0" smtClean="0"/>
              <a:t>Survey manager should patrol to monitor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Visitor surveys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GB" sz="3000" dirty="0" smtClean="0"/>
          </a:p>
          <a:p>
            <a:pPr>
              <a:buNone/>
            </a:pPr>
            <a:r>
              <a:rPr lang="en-GB" sz="3000" dirty="0" smtClean="0"/>
              <a:t>Any Questions?</a:t>
            </a:r>
          </a:p>
          <a:p>
            <a:pPr>
              <a:buNone/>
            </a:pPr>
            <a:endParaRPr lang="en-GB" sz="3000" dirty="0" smtClean="0"/>
          </a:p>
          <a:p>
            <a:pPr>
              <a:buNone/>
            </a:pPr>
            <a:r>
              <a:rPr lang="en-GB" sz="3000" dirty="0" smtClean="0"/>
              <a:t>Your visitor survey experiences?</a:t>
            </a:r>
            <a:endParaRPr lang="en-GB" sz="30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gradFill flip="none" rotWithShape="1">
            <a:gsLst>
              <a:gs pos="51000">
                <a:srgbClr val="3A88BD"/>
              </a:gs>
              <a:gs pos="100000">
                <a:srgbClr val="FFFFFF"/>
              </a:gs>
            </a:gsLst>
            <a:lin ang="0" scaled="1"/>
            <a:tileRect/>
          </a:gradFill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</TotalTime>
  <Words>526</Words>
  <Application>Microsoft Office PowerPoint</Application>
  <PresentationFormat>On-screen Show (4:3)</PresentationFormat>
  <Paragraphs>84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Environment for Growth</vt:lpstr>
      <vt:lpstr>Requirements of E4G M&amp;E</vt:lpstr>
      <vt:lpstr>Visitor Survey</vt:lpstr>
      <vt:lpstr>Preparing for the Survey</vt:lpstr>
      <vt:lpstr>Surveying Teams</vt:lpstr>
      <vt:lpstr>Equipment</vt:lpstr>
      <vt:lpstr>Carrying out Survey work</vt:lpstr>
      <vt:lpstr>Challenges?</vt:lpstr>
      <vt:lpstr>Visitor surveys</vt:lpstr>
      <vt:lpstr> The E4G website          www.e4g.org.uk : </vt:lpstr>
      <vt:lpstr>Website Information </vt:lpstr>
      <vt:lpstr>Website – Submit M&amp;E data</vt:lpstr>
      <vt:lpstr>Website - other</vt:lpstr>
      <vt:lpstr>E4G Monitoring and Evaluation</vt:lpstr>
    </vt:vector>
  </TitlesOfParts>
  <Manager/>
  <Company>WERU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 for Growth</dc:title>
  <dc:subject/>
  <dc:creator>Calvin Jones</dc:creator>
  <cp:keywords/>
  <dc:description/>
  <cp:lastModifiedBy>sbsndr</cp:lastModifiedBy>
  <cp:revision>28</cp:revision>
  <dcterms:created xsi:type="dcterms:W3CDTF">2010-03-19T11:38:17Z</dcterms:created>
  <dcterms:modified xsi:type="dcterms:W3CDTF">2011-03-04T15:33:34Z</dcterms:modified>
  <cp:category/>
</cp:coreProperties>
</file>