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72" r:id="rId9"/>
    <p:sldId id="273" r:id="rId10"/>
    <p:sldId id="271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B7E7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36646D-1966-40EB-8D8D-5777B7A08FD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C6EDA-70C2-492D-9780-4B15DE5492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F4F32-2873-4239-8EE7-917D4C52CF7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274638"/>
            <a:ext cx="2071687" cy="4656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74638"/>
            <a:ext cx="6067425" cy="4656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2DBAB-CD50-4B30-9DA4-E2D40AAB1E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88" y="404813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288" y="404813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59AC887-B123-4A95-BAFC-79230C8E705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395288" y="404813"/>
            <a:ext cx="4038600" cy="452596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6288" y="404813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2637448-6413-4230-9750-B1209A261A2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88" y="404813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586288" y="404813"/>
            <a:ext cx="4038600" cy="4525962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7BD4C2C-859C-40BB-AC74-7780E3459CB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288" y="404813"/>
            <a:ext cx="4038600" cy="21859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95288" y="274320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86288" y="404813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57B90C4-447A-4585-89F4-0453713F58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53F7E-9D2E-4771-A33B-3AC8E921684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B08A8-50D6-42C9-87C7-07C82897658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4048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288" y="4048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6E8D0-A7C9-4742-8C36-87C3841DDE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95C60-1BAB-4258-A672-C1DA07CDD59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B3272-1FAA-4C31-B2C2-5E6DDD5DE7B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3D8FD-361C-4CDA-9D89-CD5BA7C3E74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32A5F-F901-4182-B92F-D988DA5C0C6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FD433-EDA2-4663-9EF7-552B456BDCC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4048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EAAD0B8-EDED-43D5-BC03-CDC403D8F1FF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31" name="Picture 7" descr="S618005"/>
          <p:cNvPicPr>
            <a:picLocks noChangeAspect="1" noChangeArrowheads="1"/>
          </p:cNvPicPr>
          <p:nvPr userDrawn="1"/>
        </p:nvPicPr>
        <p:blipFill>
          <a:blip r:embed="rId17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07950" y="2152650"/>
            <a:ext cx="9036050" cy="4445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Six Bells Event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Jane and Neil</a:t>
            </a:r>
          </a:p>
          <a:p>
            <a:r>
              <a:rPr lang="en-GB" dirty="0"/>
              <a:t>WERU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solidFill>
                  <a:schemeClr val="bg2"/>
                </a:solidFill>
              </a:rPr>
              <a:t>Site visitation frequency</a:t>
            </a:r>
            <a:endParaRPr lang="en-GB" sz="3600" dirty="0">
              <a:solidFill>
                <a:schemeClr val="bg2"/>
              </a:solidFill>
            </a:endParaRP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3284538"/>
            <a:ext cx="3692525" cy="3168650"/>
          </a:xfrm>
        </p:spPr>
        <p:txBody>
          <a:bodyPr/>
          <a:lstStyle/>
          <a:p>
            <a:pPr>
              <a:buFontTx/>
              <a:buNone/>
            </a:pPr>
            <a:r>
              <a:rPr lang="en-GB" sz="1600" b="1" dirty="0"/>
              <a:t>	For over one-third of respondents it was their first time at the Six Bells site (35%); 3 in 10 were regular visitors.</a:t>
            </a:r>
          </a:p>
          <a:p>
            <a:pPr>
              <a:buFontTx/>
              <a:buNone/>
            </a:pPr>
            <a:endParaRPr lang="en-GB" sz="1600" b="1" dirty="0"/>
          </a:p>
          <a:p>
            <a:pPr>
              <a:buFontTx/>
              <a:buNone/>
            </a:pPr>
            <a:r>
              <a:rPr lang="en-GB" sz="1600" b="1" dirty="0"/>
              <a:t>	Prompted by - Memorial service 64%; Event 10%; Volunteering/ work 13.5%.</a:t>
            </a:r>
          </a:p>
          <a:p>
            <a:pPr>
              <a:buFontTx/>
              <a:buNone/>
            </a:pPr>
            <a:endParaRPr lang="en-GB" sz="1600" b="1" dirty="0"/>
          </a:p>
          <a:p>
            <a:pPr>
              <a:buFontTx/>
              <a:buNone/>
            </a:pPr>
            <a:r>
              <a:rPr lang="en-GB" sz="1600" b="1" dirty="0"/>
              <a:t>	Average length of stay </a:t>
            </a:r>
            <a:r>
              <a:rPr lang="en-GB" sz="1600" b="1" dirty="0" smtClean="0"/>
              <a:t>calculated at </a:t>
            </a:r>
            <a:r>
              <a:rPr lang="en-GB" sz="1600" b="1" dirty="0"/>
              <a:t>5 and 1/4 hours</a:t>
            </a:r>
          </a:p>
          <a:p>
            <a:endParaRPr lang="en-GB" sz="1600" b="1" dirty="0"/>
          </a:p>
          <a:p>
            <a:endParaRPr lang="en-GB" sz="1400" dirty="0"/>
          </a:p>
          <a:p>
            <a:endParaRPr lang="en-GB" sz="2400" dirty="0"/>
          </a:p>
        </p:txBody>
      </p:sp>
      <p:pic>
        <p:nvPicPr>
          <p:cNvPr id="29703" name="Picture 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8475" y="1557338"/>
            <a:ext cx="3857625" cy="3024187"/>
          </a:xfrm>
          <a:noFill/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bg2"/>
                </a:solidFill>
              </a:rPr>
              <a:t>Enjoyment of the Visit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44640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dirty="0"/>
              <a:t>84% </a:t>
            </a:r>
            <a:r>
              <a:rPr lang="en-GB" sz="2400" dirty="0" smtClean="0"/>
              <a:t>“</a:t>
            </a:r>
            <a:r>
              <a:rPr lang="en-GB" sz="2400" i="1" dirty="0" smtClean="0"/>
              <a:t>strongly agreed</a:t>
            </a:r>
            <a:r>
              <a:rPr lang="en-GB" sz="2400" dirty="0" smtClean="0"/>
              <a:t>” they had enjoyed </a:t>
            </a:r>
            <a:r>
              <a:rPr lang="en-GB" sz="2400" dirty="0"/>
              <a:t>their visit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84% found the staff friendly and helpful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76% found staff knowledgeable and informative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69% found the facilities appropriate and of good quality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80% found the site easy to find and navigate </a:t>
            </a:r>
            <a:r>
              <a:rPr lang="en-GB" sz="2400" dirty="0" smtClean="0"/>
              <a:t>around</a:t>
            </a:r>
          </a:p>
          <a:p>
            <a:pPr>
              <a:lnSpc>
                <a:spcPct val="80000"/>
              </a:lnSpc>
              <a:buNone/>
            </a:pPr>
            <a:endParaRPr lang="en-GB" sz="2400" dirty="0"/>
          </a:p>
          <a:p>
            <a:pPr>
              <a:lnSpc>
                <a:spcPct val="80000"/>
              </a:lnSpc>
            </a:pPr>
            <a:r>
              <a:rPr lang="en-GB" sz="2400" dirty="0"/>
              <a:t>A few wanted more </a:t>
            </a:r>
            <a:r>
              <a:rPr lang="en-GB" sz="2400" dirty="0" smtClean="0"/>
              <a:t>signposting</a:t>
            </a:r>
            <a:endParaRPr lang="en-GB" sz="2400" dirty="0"/>
          </a:p>
          <a:p>
            <a:pPr>
              <a:lnSpc>
                <a:spcPct val="80000"/>
              </a:lnSpc>
            </a:pPr>
            <a:r>
              <a:rPr lang="en-GB" sz="2400" dirty="0" smtClean="0"/>
              <a:t>Post memorial service activities were </a:t>
            </a:r>
            <a:r>
              <a:rPr lang="en-GB" sz="2400" dirty="0"/>
              <a:t>praised as was the organisation of seating/meeting areas</a:t>
            </a:r>
          </a:p>
          <a:p>
            <a:pPr>
              <a:lnSpc>
                <a:spcPct val="80000"/>
              </a:lnSpc>
            </a:pPr>
            <a:endParaRPr lang="en-GB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bg2"/>
                </a:solidFill>
              </a:rPr>
              <a:t>Other Visitor Characteristics</a:t>
            </a: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989138"/>
            <a:ext cx="4038600" cy="29416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Age Profile: Fairly </a:t>
            </a:r>
            <a:r>
              <a:rPr lang="en-GB" sz="2000" dirty="0"/>
              <a:t>evenly distributed, but with highest percentage </a:t>
            </a:r>
            <a:r>
              <a:rPr lang="en-GB" sz="2000" dirty="0" smtClean="0"/>
              <a:t>of </a:t>
            </a:r>
            <a:r>
              <a:rPr lang="en-GB" sz="2000" dirty="0"/>
              <a:t>35-44 years</a:t>
            </a:r>
          </a:p>
          <a:p>
            <a:pPr>
              <a:lnSpc>
                <a:spcPct val="90000"/>
              </a:lnSpc>
            </a:pPr>
            <a:endParaRPr lang="en-GB" sz="2000" dirty="0"/>
          </a:p>
          <a:p>
            <a:pPr>
              <a:lnSpc>
                <a:spcPct val="90000"/>
              </a:lnSpc>
            </a:pPr>
            <a:r>
              <a:rPr lang="en-GB" sz="2000" dirty="0"/>
              <a:t>17.5% had health problems limiting access</a:t>
            </a:r>
          </a:p>
          <a:p>
            <a:pPr>
              <a:lnSpc>
                <a:spcPct val="90000"/>
              </a:lnSpc>
            </a:pPr>
            <a:endParaRPr lang="en-GB" sz="2000" dirty="0"/>
          </a:p>
          <a:p>
            <a:pPr>
              <a:lnSpc>
                <a:spcPct val="90000"/>
              </a:lnSpc>
            </a:pPr>
            <a:r>
              <a:rPr lang="en-GB" sz="2000" dirty="0"/>
              <a:t> 43% belonged to households having no full-time job-holder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800" dirty="0"/>
          </a:p>
        </p:txBody>
      </p:sp>
      <p:pic>
        <p:nvPicPr>
          <p:cNvPr id="19465" name="Picture 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75487" y="3861048"/>
            <a:ext cx="4544663" cy="2663577"/>
          </a:xfrm>
          <a:noFill/>
          <a:ln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solidFill>
                  <a:schemeClr val="bg2"/>
                </a:solidFill>
              </a:rPr>
              <a:t>Economic Impact of the Six Bells Event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229600" cy="46085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000" dirty="0"/>
              <a:t>	</a:t>
            </a:r>
            <a:r>
              <a:rPr lang="en-GB" sz="2000" b="1" dirty="0"/>
              <a:t>Results are derived from the Welsh Input Output Tables which trace sales and purchases throughout the Welsh Economy.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Input Output Tables allow the indirect impacts flowing from the direct spend to be measured, using information from F5 and F6.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 b="1" u="sng" dirty="0"/>
          </a:p>
          <a:p>
            <a:pPr algn="r">
              <a:lnSpc>
                <a:spcPct val="80000"/>
              </a:lnSpc>
              <a:buFontTx/>
              <a:buNone/>
            </a:pPr>
            <a:r>
              <a:rPr lang="en-GB" sz="2000" b="1" u="sng" dirty="0"/>
              <a:t>Economic Impact</a:t>
            </a:r>
            <a:r>
              <a:rPr lang="en-GB" sz="2000" b="1" dirty="0"/>
              <a:t> :</a:t>
            </a:r>
          </a:p>
          <a:p>
            <a:pPr algn="r"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 algn="r">
              <a:lnSpc>
                <a:spcPct val="80000"/>
              </a:lnSpc>
              <a:buFontTx/>
              <a:buNone/>
            </a:pPr>
            <a:r>
              <a:rPr lang="en-GB" sz="2000" b="1" dirty="0"/>
              <a:t>Est</a:t>
            </a:r>
            <a:r>
              <a:rPr lang="en-GB" sz="2000" b="1" dirty="0" smtClean="0"/>
              <a:t>. Gross </a:t>
            </a:r>
            <a:r>
              <a:rPr lang="en-GB" sz="2000" b="1" dirty="0"/>
              <a:t>Spending at event = £45,900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en-GB" sz="2000" b="1" u="sng" dirty="0"/>
              <a:t>Total</a:t>
            </a:r>
            <a:r>
              <a:rPr lang="en-GB" sz="2000" b="1" dirty="0"/>
              <a:t> gross output  = £56,500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en-GB" sz="2000" b="1" dirty="0"/>
              <a:t>Additional Gross Value added = £32,000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en-GB" sz="2000" b="1" dirty="0"/>
              <a:t>Supporting 1.5 person years of employment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 </a:t>
            </a:r>
          </a:p>
          <a:p>
            <a:pPr>
              <a:lnSpc>
                <a:spcPct val="80000"/>
              </a:lnSpc>
            </a:pPr>
            <a:endParaRPr lang="en-GB" sz="2000" b="1" dirty="0"/>
          </a:p>
          <a:p>
            <a:pPr>
              <a:lnSpc>
                <a:spcPct val="80000"/>
              </a:lnSpc>
            </a:pPr>
            <a:endParaRPr lang="en-GB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solidFill>
                  <a:schemeClr val="bg2"/>
                </a:solidFill>
              </a:rPr>
              <a:t>The Survey - Learning from experience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29600" cy="44640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b="1" dirty="0"/>
              <a:t>No problems encountered by staff doing the work, and very little briefing was required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800" b="1" dirty="0"/>
          </a:p>
          <a:p>
            <a:pPr>
              <a:lnSpc>
                <a:spcPct val="80000"/>
              </a:lnSpc>
            </a:pPr>
            <a:r>
              <a:rPr lang="en-GB" sz="1800" b="1" dirty="0"/>
              <a:t>Self completion was not as effective as F2F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800" b="1" dirty="0"/>
          </a:p>
          <a:p>
            <a:pPr>
              <a:lnSpc>
                <a:spcPct val="80000"/>
              </a:lnSpc>
            </a:pPr>
            <a:r>
              <a:rPr lang="en-GB" sz="1800" b="1" dirty="0"/>
              <a:t>Length of time taken to do the survey varied from one person to another (averaged 10-15 minutes)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800" b="1" dirty="0"/>
          </a:p>
          <a:p>
            <a:pPr>
              <a:lnSpc>
                <a:spcPct val="80000"/>
              </a:lnSpc>
            </a:pPr>
            <a:r>
              <a:rPr lang="en-GB" sz="1800" b="1" dirty="0"/>
              <a:t>Expenditure questions were the most difficult to answer – needing prompts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800" b="1" dirty="0"/>
          </a:p>
          <a:p>
            <a:pPr>
              <a:lnSpc>
                <a:spcPct val="80000"/>
              </a:lnSpc>
            </a:pPr>
            <a:r>
              <a:rPr lang="en-GB" sz="1800" b="1" dirty="0"/>
              <a:t>Most effective method for speed and quality was to target groups who were sitting or queuing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800" b="1" dirty="0"/>
          </a:p>
          <a:p>
            <a:pPr>
              <a:lnSpc>
                <a:spcPct val="80000"/>
              </a:lnSpc>
            </a:pPr>
            <a:r>
              <a:rPr lang="en-GB" sz="1800" b="1" dirty="0"/>
              <a:t>Where family groups were targeted together they could give advance thought to their answers. 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800" b="1" dirty="0"/>
          </a:p>
          <a:p>
            <a:pPr>
              <a:lnSpc>
                <a:spcPct val="80000"/>
              </a:lnSpc>
            </a:pPr>
            <a:r>
              <a:rPr lang="en-GB" sz="1800" b="1" dirty="0"/>
              <a:t>Blaenau Gwent used a WERU Access database – inputting took one </a:t>
            </a:r>
            <a:r>
              <a:rPr lang="en-GB" sz="1800" b="1" dirty="0" smtClean="0"/>
              <a:t>person one working day</a:t>
            </a:r>
            <a:r>
              <a:rPr lang="en-GB" sz="1800" b="1" dirty="0"/>
              <a:t>. </a:t>
            </a:r>
          </a:p>
          <a:p>
            <a:pPr>
              <a:lnSpc>
                <a:spcPct val="80000"/>
              </a:lnSpc>
            </a:pPr>
            <a:endParaRPr lang="en-GB" sz="1800" b="1" dirty="0"/>
          </a:p>
          <a:p>
            <a:pPr>
              <a:lnSpc>
                <a:spcPct val="80000"/>
              </a:lnSpc>
            </a:pPr>
            <a:endParaRPr lang="en-GB" sz="1800" b="1" dirty="0"/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229600" cy="1223963"/>
          </a:xfrm>
        </p:spPr>
        <p:txBody>
          <a:bodyPr/>
          <a:lstStyle/>
          <a:p>
            <a:r>
              <a:rPr lang="en-GB">
                <a:solidFill>
                  <a:schemeClr val="bg2"/>
                </a:solidFill>
              </a:rPr>
              <a:t>Knowledge is Power !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492375"/>
            <a:ext cx="8229600" cy="38163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b="1" dirty="0"/>
              <a:t>Have a benchmark for comparing the economic impact of similar events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800" b="1" dirty="0"/>
          </a:p>
          <a:p>
            <a:pPr>
              <a:lnSpc>
                <a:spcPct val="80000"/>
              </a:lnSpc>
            </a:pPr>
            <a:r>
              <a:rPr lang="en-GB" sz="1800" b="1" dirty="0"/>
              <a:t>Information on how to lever in additional spending in the future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800" b="1" dirty="0"/>
          </a:p>
          <a:p>
            <a:pPr>
              <a:lnSpc>
                <a:spcPct val="80000"/>
              </a:lnSpc>
            </a:pPr>
            <a:r>
              <a:rPr lang="en-GB" sz="1800" b="1" dirty="0"/>
              <a:t>Where to market/advertise  events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800" b="1" dirty="0"/>
          </a:p>
          <a:p>
            <a:pPr>
              <a:lnSpc>
                <a:spcPct val="80000"/>
              </a:lnSpc>
            </a:pPr>
            <a:r>
              <a:rPr lang="en-GB" sz="1800" b="1" dirty="0"/>
              <a:t>What demands are made on infrastructure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800" b="1" dirty="0"/>
          </a:p>
          <a:p>
            <a:pPr>
              <a:lnSpc>
                <a:spcPct val="80000"/>
              </a:lnSpc>
            </a:pPr>
            <a:r>
              <a:rPr lang="en-GB" sz="1800" b="1" dirty="0"/>
              <a:t>How visitors perceive/enjoy the experience, and what might be improved in terms of quality and location of facilities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800" b="1" dirty="0"/>
          </a:p>
          <a:p>
            <a:pPr>
              <a:lnSpc>
                <a:spcPct val="80000"/>
              </a:lnSpc>
            </a:pPr>
            <a:r>
              <a:rPr lang="en-GB" sz="1800" b="1" dirty="0"/>
              <a:t>Implications on the environment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/>
              <a:t/>
            </a:r>
            <a:br>
              <a:rPr lang="en-GB" sz="3600"/>
            </a:br>
            <a:r>
              <a:rPr lang="en-GB" sz="3600">
                <a:solidFill>
                  <a:schemeClr val="bg2"/>
                </a:solidFill>
              </a:rPr>
              <a:t>Valleys Regional Park</a:t>
            </a:r>
            <a:br>
              <a:rPr lang="en-GB" sz="3600">
                <a:solidFill>
                  <a:schemeClr val="bg2"/>
                </a:solidFill>
              </a:rPr>
            </a:br>
            <a:r>
              <a:rPr lang="en-GB" sz="3600">
                <a:solidFill>
                  <a:schemeClr val="bg2"/>
                </a:solidFill>
              </a:rPr>
              <a:t>Six Bells </a:t>
            </a:r>
            <a:br>
              <a:rPr lang="en-GB" sz="3600">
                <a:solidFill>
                  <a:schemeClr val="bg2"/>
                </a:solidFill>
              </a:rPr>
            </a:br>
            <a:r>
              <a:rPr lang="en-GB" sz="3600">
                <a:solidFill>
                  <a:schemeClr val="bg2"/>
                </a:solidFill>
              </a:rPr>
              <a:t>One Day Event in June</a:t>
            </a:r>
            <a:r>
              <a:rPr lang="en-GB" sz="400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420938"/>
            <a:ext cx="8229600" cy="3671887"/>
          </a:xfrm>
        </p:spPr>
        <p:txBody>
          <a:bodyPr/>
          <a:lstStyle/>
          <a:p>
            <a:r>
              <a:rPr lang="en-GB"/>
              <a:t>Six Bells Event - background</a:t>
            </a:r>
          </a:p>
          <a:p>
            <a:r>
              <a:rPr lang="en-GB"/>
              <a:t>The Survey – practical details</a:t>
            </a:r>
          </a:p>
          <a:p>
            <a:r>
              <a:rPr lang="en-GB"/>
              <a:t>Survey Results</a:t>
            </a:r>
          </a:p>
          <a:p>
            <a:r>
              <a:rPr lang="en-GB"/>
              <a:t>Economic Impact</a:t>
            </a:r>
          </a:p>
          <a:p>
            <a:r>
              <a:rPr lang="en-GB"/>
              <a:t>Conclusions</a:t>
            </a:r>
          </a:p>
          <a:p>
            <a:endParaRPr lang="en-GB"/>
          </a:p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bg2"/>
                </a:solidFill>
              </a:rPr>
              <a:t>Six Bells – Background</a:t>
            </a:r>
            <a:r>
              <a:rPr lang="en-GB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3733800"/>
          </a:xfrm>
        </p:spPr>
        <p:txBody>
          <a:bodyPr/>
          <a:lstStyle/>
          <a:p>
            <a:pPr>
              <a:buFontTx/>
              <a:buNone/>
            </a:pPr>
            <a:endParaRPr lang="en-US"/>
          </a:p>
        </p:txBody>
      </p:sp>
      <p:pic>
        <p:nvPicPr>
          <p:cNvPr id="4100" name="Picture 4" descr="mapsix bel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268413"/>
            <a:ext cx="7993062" cy="5184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solidFill>
                  <a:schemeClr val="bg2"/>
                </a:solidFill>
              </a:rPr>
              <a:t>Six Bells background information</a:t>
            </a:r>
            <a:endParaRPr lang="en-GB" sz="40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29600" cy="4608512"/>
          </a:xfrm>
        </p:spPr>
        <p:txBody>
          <a:bodyPr/>
          <a:lstStyle/>
          <a:p>
            <a:r>
              <a:rPr lang="en-GB" dirty="0"/>
              <a:t>Blaenau Gwent CBC</a:t>
            </a:r>
          </a:p>
          <a:p>
            <a:r>
              <a:rPr lang="en-GB" dirty="0"/>
              <a:t>28</a:t>
            </a:r>
            <a:r>
              <a:rPr lang="en-GB" baseline="30000" dirty="0"/>
              <a:t>th</a:t>
            </a:r>
            <a:r>
              <a:rPr lang="en-GB" dirty="0"/>
              <a:t> June 2010  to commemorate 50</a:t>
            </a:r>
            <a:r>
              <a:rPr lang="en-GB" baseline="30000" dirty="0"/>
              <a:t>th</a:t>
            </a:r>
            <a:r>
              <a:rPr lang="en-GB" dirty="0"/>
              <a:t> anniversary of the Six Bells mining disaster</a:t>
            </a:r>
          </a:p>
          <a:p>
            <a:r>
              <a:rPr lang="en-GB" dirty="0"/>
              <a:t>A service led by Archbishop of Canterbury, the unveiling of a miners </a:t>
            </a:r>
            <a:r>
              <a:rPr lang="en-GB" dirty="0" smtClean="0"/>
              <a:t>statue, </a:t>
            </a:r>
            <a:r>
              <a:rPr lang="en-GB" dirty="0" smtClean="0"/>
              <a:t>over 30</a:t>
            </a:r>
            <a:r>
              <a:rPr lang="en-GB" dirty="0" smtClean="0"/>
              <a:t> stalls, and tours/ exhibitions.</a:t>
            </a:r>
            <a:endParaRPr lang="en-GB" dirty="0"/>
          </a:p>
          <a:p>
            <a:r>
              <a:rPr lang="en-GB" dirty="0"/>
              <a:t>Attended by an estimated </a:t>
            </a:r>
            <a:r>
              <a:rPr lang="en-GB" dirty="0" smtClean="0"/>
              <a:t>7,500 </a:t>
            </a:r>
            <a:r>
              <a:rPr lang="en-GB" dirty="0"/>
              <a:t>people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bg2"/>
                </a:solidFill>
              </a:rPr>
              <a:t>The Survey – practical details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29600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dirty="0"/>
              <a:t>Face-to-face interviews were conducted with attendees between 12pm and 8pm, 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These were supplemented by self-completion forms, which were taken away and returned within a week.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Split was 66% f2f and 33% self-completion. 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Three interview teams (9 people) worked in shifts through the day: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dirty="0"/>
              <a:t>			Community First staff (2 people working 			12pm-3pm);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dirty="0"/>
              <a:t>			Blaenau Gwent Tourism team (2 people, 		3pm-5pm);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dirty="0"/>
              <a:t>			Six Bells regeneration team (consisting of 5 		people who worked 5pm-8pm).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138 F5 Visitor Characteristics Questionnaire, and </a:t>
            </a:r>
            <a:r>
              <a:rPr lang="en-GB" sz="2400" dirty="0" smtClean="0"/>
              <a:t>19 </a:t>
            </a:r>
            <a:r>
              <a:rPr lang="en-GB" sz="2400" dirty="0"/>
              <a:t>F6 Questionnaires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>
                <a:solidFill>
                  <a:schemeClr val="bg2"/>
                </a:solidFill>
              </a:rPr>
              <a:t>Survey Results – visitor characteristics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787900" y="1341438"/>
            <a:ext cx="4032250" cy="47847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000" dirty="0"/>
              <a:t>	</a:t>
            </a:r>
            <a:r>
              <a:rPr lang="en-GB" sz="1600" b="1" dirty="0"/>
              <a:t>A majority of respondents were on a leisure trip from home (47%).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6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1600" b="1" dirty="0"/>
              <a:t>	Those in the “Other” category were mainly people attending as a memorial to family/friends touched by the disaster.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6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1600" b="1" dirty="0"/>
              <a:t>	Of the 138 interviews, 12 were with people attending on “Routine work” duties. These were not included in the main analysis.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6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1600" b="1" dirty="0"/>
              <a:t>	The survey ‘picked up’ 340 adults and 84 children (424 people) = 6% of those attending the event.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6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1600" b="1" dirty="0"/>
              <a:t>	</a:t>
            </a:r>
          </a:p>
        </p:txBody>
      </p:sp>
      <p:pic>
        <p:nvPicPr>
          <p:cNvPr id="14343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552" y="1412874"/>
            <a:ext cx="4410454" cy="2952229"/>
          </a:xfr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>
                <a:solidFill>
                  <a:schemeClr val="bg2"/>
                </a:solidFill>
              </a:rPr>
              <a:t>Visitor Characteristics contd.</a:t>
            </a:r>
          </a:p>
        </p:txBody>
      </p:sp>
      <p:pic>
        <p:nvPicPr>
          <p:cNvPr id="10248" name="Picture 11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8012" y="1557338"/>
            <a:ext cx="4182681" cy="3167806"/>
          </a:xfrm>
          <a:noFill/>
          <a:ln/>
        </p:spPr>
      </p:pic>
      <p:sp>
        <p:nvSpPr>
          <p:cNvPr id="1024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86288" y="1773238"/>
            <a:ext cx="4038600" cy="44640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1200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400" b="1" dirty="0"/>
              <a:t>	Around one in 8 (or 13%) of those questioned were staying away from home in Wales.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4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400" b="1" dirty="0"/>
              <a:t>	There were a total of 50 people in the parties of those staying overnight in Wales (46 adults/ 4 children or 12% of the 424 </a:t>
            </a:r>
            <a:r>
              <a:rPr lang="en-GB" sz="1400" b="1" dirty="0" smtClean="0"/>
              <a:t>sample total</a:t>
            </a:r>
            <a:r>
              <a:rPr lang="en-GB" sz="1400" b="1" dirty="0"/>
              <a:t>). This equals a total of 279 individual nights.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400" b="1" dirty="0"/>
              <a:t>	76.5% of respondents were in hotels, while the rest (23.5%) were staying with family or friends.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4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400" b="1" dirty="0"/>
              <a:t>	64.7% stayed in Ebbw Vale; and there were singular mentions of a number of other locations-  </a:t>
            </a:r>
            <a:r>
              <a:rPr lang="en-GB" sz="1400" b="1" dirty="0" err="1"/>
              <a:t>Abertillery</a:t>
            </a:r>
            <a:r>
              <a:rPr lang="en-GB" sz="1400" b="1" dirty="0"/>
              <a:t>; Blackwood; </a:t>
            </a:r>
            <a:r>
              <a:rPr lang="en-GB" sz="1400" b="1" dirty="0" err="1"/>
              <a:t>Blaina</a:t>
            </a:r>
            <a:r>
              <a:rPr lang="en-GB" sz="1400" b="1" dirty="0"/>
              <a:t>; Merthyr; Six Bells; and Tredegar.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400" dirty="0"/>
              <a:t>	</a:t>
            </a:r>
          </a:p>
          <a:p>
            <a:pPr>
              <a:lnSpc>
                <a:spcPct val="80000"/>
              </a:lnSpc>
            </a:pPr>
            <a:endParaRPr lang="en-GB" sz="1400" dirty="0"/>
          </a:p>
          <a:p>
            <a:pPr>
              <a:lnSpc>
                <a:spcPct val="80000"/>
              </a:lnSpc>
            </a:pPr>
            <a:endParaRPr lang="en-GB" sz="1400" dirty="0"/>
          </a:p>
          <a:p>
            <a:pPr>
              <a:lnSpc>
                <a:spcPct val="80000"/>
              </a:lnSpc>
            </a:pPr>
            <a:endParaRPr lang="en-GB" sz="1400" dirty="0"/>
          </a:p>
          <a:p>
            <a:pPr>
              <a:lnSpc>
                <a:spcPct val="80000"/>
              </a:lnSpc>
            </a:pPr>
            <a:endParaRPr lang="en-GB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solidFill>
                  <a:schemeClr val="bg2"/>
                </a:solidFill>
              </a:rPr>
              <a:t>Travelling to Wales</a:t>
            </a:r>
            <a:endParaRPr lang="en-GB" sz="400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773238"/>
            <a:ext cx="4038600" cy="3157537"/>
          </a:xfrm>
        </p:spPr>
        <p:txBody>
          <a:bodyPr/>
          <a:lstStyle/>
          <a:p>
            <a:pPr>
              <a:buFontTx/>
              <a:buNone/>
            </a:pPr>
            <a:r>
              <a:rPr lang="en-GB" sz="1600" b="1" dirty="0"/>
              <a:t>	Survey respondents staying 1 or more nights away from home in Wales </a:t>
            </a:r>
            <a:r>
              <a:rPr lang="en-GB" sz="1600" b="1" dirty="0" smtClean="0"/>
              <a:t>(13% of all respondents), </a:t>
            </a:r>
            <a:r>
              <a:rPr lang="en-GB" sz="1600" b="1" dirty="0"/>
              <a:t>were asked how they travelled to their first night’s accommodation (the longest part):</a:t>
            </a:r>
          </a:p>
          <a:p>
            <a:pPr>
              <a:buFontTx/>
              <a:buNone/>
            </a:pPr>
            <a:endParaRPr lang="en-GB" sz="1600" b="1" dirty="0"/>
          </a:p>
          <a:p>
            <a:pPr>
              <a:buFontTx/>
              <a:buNone/>
            </a:pPr>
            <a:r>
              <a:rPr lang="en-GB" sz="1600" b="1" dirty="0"/>
              <a:t>	Private car most popular (47%); there were no responses for: scheduled bus/coach; organised coach trip; bicycle/walk; or other</a:t>
            </a:r>
          </a:p>
        </p:txBody>
      </p:sp>
      <p:pic>
        <p:nvPicPr>
          <p:cNvPr id="37892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40269" y="3212977"/>
            <a:ext cx="4579881" cy="3240212"/>
          </a:xfrm>
          <a:noFill/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solidFill>
                  <a:schemeClr val="bg2"/>
                </a:solidFill>
              </a:rPr>
              <a:t>Travelling to Six Bells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48200" y="3284538"/>
            <a:ext cx="4038600" cy="28416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1600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dirty="0"/>
              <a:t>		Three in five used private 	car (61%). 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dirty="0"/>
              <a:t>		There was also </a:t>
            </a:r>
            <a:r>
              <a:rPr lang="en-GB" sz="2000" dirty="0" smtClean="0"/>
              <a:t>relatively </a:t>
            </a:r>
            <a:r>
              <a:rPr lang="en-GB" sz="2000" dirty="0"/>
              <a:t>	high bicycle usage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dirty="0"/>
              <a:t>		with 3 in 10 (31%) noting 	this as their mode of 	transport. </a:t>
            </a:r>
          </a:p>
        </p:txBody>
      </p:sp>
      <p:pic>
        <p:nvPicPr>
          <p:cNvPr id="40964" name="Picture 1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1700212"/>
            <a:ext cx="4608884" cy="3196563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427</Words>
  <Application>Microsoft Office PowerPoint</Application>
  <PresentationFormat>On-screen Show (4:3)</PresentationFormat>
  <Paragraphs>122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Six Bells Event</vt:lpstr>
      <vt:lpstr> Valleys Regional Park Six Bells  One Day Event in June </vt:lpstr>
      <vt:lpstr>Six Bells – Background </vt:lpstr>
      <vt:lpstr>Six Bells background information</vt:lpstr>
      <vt:lpstr>The Survey – practical details</vt:lpstr>
      <vt:lpstr>Survey Results – visitor characteristics</vt:lpstr>
      <vt:lpstr>Visitor Characteristics contd.</vt:lpstr>
      <vt:lpstr>Travelling to Wales</vt:lpstr>
      <vt:lpstr>Travelling to Six Bells</vt:lpstr>
      <vt:lpstr>Site visitation frequency</vt:lpstr>
      <vt:lpstr>Enjoyment of the Visit</vt:lpstr>
      <vt:lpstr>Other Visitor Characteristics</vt:lpstr>
      <vt:lpstr>Economic Impact of the Six Bells Event</vt:lpstr>
      <vt:lpstr>The Survey - Learning from experience</vt:lpstr>
      <vt:lpstr>Knowledge is Power !</vt:lpstr>
    </vt:vector>
  </TitlesOfParts>
  <Company>Cardiff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Six Bells Report</dc:title>
  <dc:creator>INSRV</dc:creator>
  <cp:lastModifiedBy>sbsndr</cp:lastModifiedBy>
  <cp:revision>14</cp:revision>
  <dcterms:created xsi:type="dcterms:W3CDTF">2010-09-13T10:12:24Z</dcterms:created>
  <dcterms:modified xsi:type="dcterms:W3CDTF">2010-11-22T09:48:25Z</dcterms:modified>
</cp:coreProperties>
</file>